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sldIdLst>
    <p:sldId id="256" r:id="rId5"/>
    <p:sldId id="280" r:id="rId6"/>
    <p:sldId id="281" r:id="rId7"/>
    <p:sldId id="261" r:id="rId8"/>
    <p:sldId id="260" r:id="rId9"/>
    <p:sldId id="262" r:id="rId10"/>
    <p:sldId id="334" r:id="rId11"/>
    <p:sldId id="343" r:id="rId12"/>
    <p:sldId id="344" r:id="rId13"/>
    <p:sldId id="345" r:id="rId14"/>
    <p:sldId id="346" r:id="rId15"/>
    <p:sldId id="347" r:id="rId16"/>
    <p:sldId id="348" r:id="rId17"/>
    <p:sldId id="335" r:id="rId18"/>
    <p:sldId id="296" r:id="rId19"/>
    <p:sldId id="304" r:id="rId20"/>
    <p:sldId id="317" r:id="rId21"/>
    <p:sldId id="319" r:id="rId22"/>
    <p:sldId id="320" r:id="rId23"/>
    <p:sldId id="321" r:id="rId24"/>
    <p:sldId id="323" r:id="rId25"/>
    <p:sldId id="324" r:id="rId26"/>
    <p:sldId id="325" r:id="rId27"/>
    <p:sldId id="326" r:id="rId28"/>
    <p:sldId id="327" r:id="rId29"/>
    <p:sldId id="322" r:id="rId30"/>
    <p:sldId id="329" r:id="rId31"/>
    <p:sldId id="330" r:id="rId32"/>
    <p:sldId id="331" r:id="rId33"/>
    <p:sldId id="332" r:id="rId34"/>
    <p:sldId id="333" r:id="rId35"/>
    <p:sldId id="336" r:id="rId36"/>
    <p:sldId id="341" r:id="rId37"/>
    <p:sldId id="342" r:id="rId38"/>
    <p:sldId id="337" r:id="rId39"/>
    <p:sldId id="338" r:id="rId40"/>
    <p:sldId id="339" r:id="rId41"/>
    <p:sldId id="340" r:id="rId42"/>
    <p:sldId id="283" r:id="rId43"/>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B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91" autoAdjust="0"/>
    <p:restoredTop sz="94660"/>
  </p:normalViewPr>
  <p:slideViewPr>
    <p:cSldViewPr snapToGrid="0">
      <p:cViewPr>
        <p:scale>
          <a:sx n="50" d="100"/>
          <a:sy n="50" d="100"/>
        </p:scale>
        <p:origin x="568" y="2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1" Type="http://schemas.openxmlformats.org/officeDocument/2006/relationships/image" Target="../media/image15.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1" Type="http://schemas.openxmlformats.org/officeDocument/2006/relationships/image" Target="../media/image15.jp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8B1587-4172-41F7-9C24-57DCA8739FF3}" type="doc">
      <dgm:prSet loTypeId="urn:microsoft.com/office/officeart/2018/5/layout/IconLeaf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54327F74-18C5-443A-A873-0EA004A502CF}">
      <dgm:prSet custT="1"/>
      <dgm:spPr/>
      <dgm:t>
        <a:bodyPr/>
        <a:lstStyle/>
        <a:p>
          <a:pPr algn="ctr">
            <a:defRPr cap="all"/>
          </a:pPr>
          <a:r>
            <a:rPr lang="en-US" sz="1800" cap="none" dirty="0">
              <a:latin typeface="Times New Roman" panose="02020603050405020304" pitchFamily="18" charset="0"/>
              <a:cs typeface="Times New Roman" panose="02020603050405020304" pitchFamily="18" charset="0"/>
            </a:rPr>
            <a:t>Welcome To The Future Of Urban Fruit’s And Vegs Supply Chain Solution.</a:t>
          </a:r>
        </a:p>
      </dgm:t>
    </dgm:pt>
    <dgm:pt modelId="{C9286025-CA32-4CAE-9BCC-5803E4FDEDF7}" type="parTrans" cxnId="{31B3B3AD-700A-4B18-AC04-5B2850075FD1}">
      <dgm:prSet/>
      <dgm:spPr/>
      <dgm:t>
        <a:bodyPr/>
        <a:lstStyle/>
        <a:p>
          <a:endParaRPr lang="en-US"/>
        </a:p>
      </dgm:t>
    </dgm:pt>
    <dgm:pt modelId="{80FD8010-73E8-4E91-A8C6-44CCF7555A96}" type="sibTrans" cxnId="{31B3B3AD-700A-4B18-AC04-5B2850075FD1}">
      <dgm:prSet/>
      <dgm:spPr/>
      <dgm:t>
        <a:bodyPr/>
        <a:lstStyle/>
        <a:p>
          <a:endParaRPr lang="en-US"/>
        </a:p>
      </dgm:t>
    </dgm:pt>
    <dgm:pt modelId="{565A6C9D-09FD-49AF-A295-FF55EB5B8B28}">
      <dgm:prSet custT="1"/>
      <dgm:spPr/>
      <dgm:t>
        <a:bodyPr/>
        <a:lstStyle/>
        <a:p>
          <a:pPr algn="ctr">
            <a:defRPr cap="all"/>
          </a:pPr>
          <a:r>
            <a:rPr lang="en-US" sz="1800" cap="none" dirty="0">
              <a:latin typeface="Times New Roman" panose="02020603050405020304" pitchFamily="18" charset="0"/>
              <a:cs typeface="Times New Roman" panose="02020603050405020304" pitchFamily="18" charset="0"/>
            </a:rPr>
            <a:t>This Project Aims To Revolutionize The Vegetables And Fruits Retail Market, Especially The Roadside Vendors. Harnessing The Power Of AI, This Project Will Enable Customers To Identify Fresh Fruits And Vegs Just From Their Cell Phones And Locate Their Required Fruit. </a:t>
          </a:r>
        </a:p>
      </dgm:t>
    </dgm:pt>
    <dgm:pt modelId="{8B94A76B-21E6-418F-9BB8-E1463B45CC8D}" type="parTrans" cxnId="{F2F518EB-08ED-478D-8145-FCA9D7AD4ED9}">
      <dgm:prSet/>
      <dgm:spPr/>
      <dgm:t>
        <a:bodyPr/>
        <a:lstStyle/>
        <a:p>
          <a:endParaRPr lang="en-US"/>
        </a:p>
      </dgm:t>
    </dgm:pt>
    <dgm:pt modelId="{9C0FCC09-E1F7-4F0A-B673-E6936899E79B}" type="sibTrans" cxnId="{F2F518EB-08ED-478D-8145-FCA9D7AD4ED9}">
      <dgm:prSet/>
      <dgm:spPr/>
      <dgm:t>
        <a:bodyPr/>
        <a:lstStyle/>
        <a:p>
          <a:endParaRPr lang="en-US"/>
        </a:p>
      </dgm:t>
    </dgm:pt>
    <dgm:pt modelId="{6C900B46-F041-4AB8-816E-6A1E591E5C53}">
      <dgm:prSet custT="1"/>
      <dgm:spPr/>
      <dgm:t>
        <a:bodyPr/>
        <a:lstStyle/>
        <a:p>
          <a:pPr algn="ctr">
            <a:defRPr cap="all"/>
          </a:pPr>
          <a:r>
            <a:rPr lang="en-US" sz="2000" cap="none" dirty="0">
              <a:latin typeface="Times New Roman" panose="02020603050405020304" pitchFamily="18" charset="0"/>
              <a:cs typeface="Times New Roman" panose="02020603050405020304" pitchFamily="18" charset="0"/>
            </a:rPr>
            <a:t>Upgrading These Rehris Would Provide Convenience To Both Customers And Sellers Through Smooth Retail, Also Reducing Traffic Congestions.</a:t>
          </a:r>
        </a:p>
      </dgm:t>
    </dgm:pt>
    <dgm:pt modelId="{AC607404-5964-4074-8053-C10F94EDBCD2}" type="parTrans" cxnId="{92D2E0E0-517B-40DE-8F34-244D24E7039C}">
      <dgm:prSet/>
      <dgm:spPr/>
      <dgm:t>
        <a:bodyPr/>
        <a:lstStyle/>
        <a:p>
          <a:endParaRPr lang="en-US"/>
        </a:p>
      </dgm:t>
    </dgm:pt>
    <dgm:pt modelId="{228216E2-9185-4AE1-9070-E305711FDAC2}" type="sibTrans" cxnId="{92D2E0E0-517B-40DE-8F34-244D24E7039C}">
      <dgm:prSet/>
      <dgm:spPr/>
      <dgm:t>
        <a:bodyPr/>
        <a:lstStyle/>
        <a:p>
          <a:endParaRPr lang="en-US"/>
        </a:p>
      </dgm:t>
    </dgm:pt>
    <dgm:pt modelId="{0C6FDE6F-73D3-425D-A329-5DD9764F47E4}" type="pres">
      <dgm:prSet presAssocID="{208B1587-4172-41F7-9C24-57DCA8739FF3}" presName="root" presStyleCnt="0">
        <dgm:presLayoutVars>
          <dgm:dir/>
          <dgm:resizeHandles val="exact"/>
        </dgm:presLayoutVars>
      </dgm:prSet>
      <dgm:spPr/>
    </dgm:pt>
    <dgm:pt modelId="{46E9B182-5577-4E92-AEDC-A348AC70E480}" type="pres">
      <dgm:prSet presAssocID="{54327F74-18C5-443A-A873-0EA004A502CF}" presName="compNode" presStyleCnt="0"/>
      <dgm:spPr/>
    </dgm:pt>
    <dgm:pt modelId="{4259B147-B708-4AEC-8C60-FC10C363A958}" type="pres">
      <dgm:prSet presAssocID="{54327F74-18C5-443A-A873-0EA004A502CF}" presName="iconBgRect" presStyleLbl="bgShp" presStyleIdx="0" presStyleCnt="3" custLinFactNeighborY="-2377"/>
      <dgm:spPr>
        <a:prstGeom prst="round2DiagRect">
          <a:avLst>
            <a:gd name="adj1" fmla="val 29727"/>
            <a:gd name="adj2" fmla="val 0"/>
          </a:avLst>
        </a:prstGeom>
        <a:solidFill>
          <a:srgbClr val="7AB850"/>
        </a:solidFill>
      </dgm:spPr>
    </dgm:pt>
    <dgm:pt modelId="{620D7DD5-8493-40E0-A5A1-7571844BAADF}" type="pres">
      <dgm:prSet presAssocID="{54327F74-18C5-443A-A873-0EA004A502CF}" presName="iconRect" presStyleLbl="node1" presStyleIdx="0" presStyleCnt="3" custLinFactNeighborY="-10394"/>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B82D1D57-ABB8-4E57-94A3-463F6B6E5D4E}" type="pres">
      <dgm:prSet presAssocID="{54327F74-18C5-443A-A873-0EA004A502CF}" presName="spaceRect" presStyleCnt="0"/>
      <dgm:spPr/>
    </dgm:pt>
    <dgm:pt modelId="{A916D0C7-F6D6-445B-B5F4-D97CB254C79C}" type="pres">
      <dgm:prSet presAssocID="{54327F74-18C5-443A-A873-0EA004A502CF}" presName="textRect" presStyleLbl="revTx" presStyleIdx="0" presStyleCnt="3" custLinFactNeighborX="-1996" custLinFactNeighborY="-13432">
        <dgm:presLayoutVars>
          <dgm:chMax val="1"/>
          <dgm:chPref val="1"/>
        </dgm:presLayoutVars>
      </dgm:prSet>
      <dgm:spPr/>
    </dgm:pt>
    <dgm:pt modelId="{DE4B6A33-EA80-480B-923A-B674AC03B8E6}" type="pres">
      <dgm:prSet presAssocID="{80FD8010-73E8-4E91-A8C6-44CCF7555A96}" presName="sibTrans" presStyleCnt="0"/>
      <dgm:spPr/>
    </dgm:pt>
    <dgm:pt modelId="{B8FBA35E-4034-4BFF-8BAD-B58D875B9657}" type="pres">
      <dgm:prSet presAssocID="{565A6C9D-09FD-49AF-A295-FF55EB5B8B28}" presName="compNode" presStyleCnt="0"/>
      <dgm:spPr/>
    </dgm:pt>
    <dgm:pt modelId="{CC9E4EB1-AF90-4D08-AA1F-FF18DFA77D4F}" type="pres">
      <dgm:prSet presAssocID="{565A6C9D-09FD-49AF-A295-FF55EB5B8B28}" presName="iconBgRect" presStyleLbl="bgShp" presStyleIdx="1" presStyleCnt="3" custLinFactNeighborY="718"/>
      <dgm:spPr>
        <a:prstGeom prst="round2DiagRect">
          <a:avLst>
            <a:gd name="adj1" fmla="val 29727"/>
            <a:gd name="adj2" fmla="val 0"/>
          </a:avLst>
        </a:prstGeom>
        <a:solidFill>
          <a:srgbClr val="7AB850"/>
        </a:solidFill>
      </dgm:spPr>
    </dgm:pt>
    <dgm:pt modelId="{1ECF3FFD-C6A0-4B43-9434-2476BC81F077}" type="pres">
      <dgm:prSet presAssocID="{565A6C9D-09FD-49AF-A295-FF55EB5B8B28}" presName="iconRect" presStyleLbl="node1" presStyleIdx="1" presStyleCnt="3" custLinFactNeighborY="125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pple"/>
        </a:ext>
      </dgm:extLst>
    </dgm:pt>
    <dgm:pt modelId="{0D1B0A21-7073-4DBF-8187-FEDA145E2A05}" type="pres">
      <dgm:prSet presAssocID="{565A6C9D-09FD-49AF-A295-FF55EB5B8B28}" presName="spaceRect" presStyleCnt="0"/>
      <dgm:spPr/>
    </dgm:pt>
    <dgm:pt modelId="{DA9B8946-7B7A-4CC3-8110-30A80F4E5D4C}" type="pres">
      <dgm:prSet presAssocID="{565A6C9D-09FD-49AF-A295-FF55EB5B8B28}" presName="textRect" presStyleLbl="revTx" presStyleIdx="1" presStyleCnt="3" custScaleX="117192" custScaleY="129756">
        <dgm:presLayoutVars>
          <dgm:chMax val="1"/>
          <dgm:chPref val="1"/>
        </dgm:presLayoutVars>
      </dgm:prSet>
      <dgm:spPr/>
    </dgm:pt>
    <dgm:pt modelId="{F5F14EDC-A912-4DCE-A245-16D6A4266EAA}" type="pres">
      <dgm:prSet presAssocID="{9C0FCC09-E1F7-4F0A-B673-E6936899E79B}" presName="sibTrans" presStyleCnt="0"/>
      <dgm:spPr/>
    </dgm:pt>
    <dgm:pt modelId="{5EBC4F35-226E-4C98-8010-D03CAE3D047B}" type="pres">
      <dgm:prSet presAssocID="{6C900B46-F041-4AB8-816E-6A1E591E5C53}" presName="compNode" presStyleCnt="0"/>
      <dgm:spPr/>
    </dgm:pt>
    <dgm:pt modelId="{098EE540-6BFB-41FD-AA1F-F6C956B3567F}" type="pres">
      <dgm:prSet presAssocID="{6C900B46-F041-4AB8-816E-6A1E591E5C53}" presName="iconBgRect" presStyleLbl="bgShp" presStyleIdx="2" presStyleCnt="3" custLinFactNeighborY="-5944"/>
      <dgm:spPr>
        <a:prstGeom prst="round2DiagRect">
          <a:avLst>
            <a:gd name="adj1" fmla="val 29727"/>
            <a:gd name="adj2" fmla="val 0"/>
          </a:avLst>
        </a:prstGeom>
        <a:solidFill>
          <a:srgbClr val="7AB850"/>
        </a:solidFill>
      </dgm:spPr>
    </dgm:pt>
    <dgm:pt modelId="{E9714E12-D637-421D-A4D9-229AF2C93402}" type="pres">
      <dgm:prSet presAssocID="{6C900B46-F041-4AB8-816E-6A1E591E5C53}" presName="iconRect" presStyleLbl="node1" presStyleIdx="2" presStyleCnt="3" custLinFactNeighborY="-1035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iosk"/>
        </a:ext>
      </dgm:extLst>
    </dgm:pt>
    <dgm:pt modelId="{7D8DEABF-85FA-4F01-927A-871B28DC4E50}" type="pres">
      <dgm:prSet presAssocID="{6C900B46-F041-4AB8-816E-6A1E591E5C53}" presName="spaceRect" presStyleCnt="0"/>
      <dgm:spPr/>
    </dgm:pt>
    <dgm:pt modelId="{415C19BB-CFA1-4B82-BD6E-A424726FDF63}" type="pres">
      <dgm:prSet presAssocID="{6C900B46-F041-4AB8-816E-6A1E591E5C53}" presName="textRect" presStyleLbl="revTx" presStyleIdx="2" presStyleCnt="3" custLinFactNeighborX="2309" custLinFactNeighborY="-17391">
        <dgm:presLayoutVars>
          <dgm:chMax val="1"/>
          <dgm:chPref val="1"/>
        </dgm:presLayoutVars>
      </dgm:prSet>
      <dgm:spPr/>
    </dgm:pt>
  </dgm:ptLst>
  <dgm:cxnLst>
    <dgm:cxn modelId="{EB2F7240-5D74-4AF5-9898-2D34BE4ED16E}" type="presOf" srcId="{54327F74-18C5-443A-A873-0EA004A502CF}" destId="{A916D0C7-F6D6-445B-B5F4-D97CB254C79C}" srcOrd="0" destOrd="0" presId="urn:microsoft.com/office/officeart/2018/5/layout/IconLeafLabelList"/>
    <dgm:cxn modelId="{EA1EB34F-A9E4-4079-AA31-77334DA4DBE1}" type="presOf" srcId="{6C900B46-F041-4AB8-816E-6A1E591E5C53}" destId="{415C19BB-CFA1-4B82-BD6E-A424726FDF63}" srcOrd="0" destOrd="0" presId="urn:microsoft.com/office/officeart/2018/5/layout/IconLeafLabelList"/>
    <dgm:cxn modelId="{30E804A4-BD1E-4EF4-B4D6-E6ED21D40D16}" type="presOf" srcId="{208B1587-4172-41F7-9C24-57DCA8739FF3}" destId="{0C6FDE6F-73D3-425D-A329-5DD9764F47E4}" srcOrd="0" destOrd="0" presId="urn:microsoft.com/office/officeart/2018/5/layout/IconLeafLabelList"/>
    <dgm:cxn modelId="{31B3B3AD-700A-4B18-AC04-5B2850075FD1}" srcId="{208B1587-4172-41F7-9C24-57DCA8739FF3}" destId="{54327F74-18C5-443A-A873-0EA004A502CF}" srcOrd="0" destOrd="0" parTransId="{C9286025-CA32-4CAE-9BCC-5803E4FDEDF7}" sibTransId="{80FD8010-73E8-4E91-A8C6-44CCF7555A96}"/>
    <dgm:cxn modelId="{4FA6ADD2-CFA1-4558-96EA-4C050B8E0880}" type="presOf" srcId="{565A6C9D-09FD-49AF-A295-FF55EB5B8B28}" destId="{DA9B8946-7B7A-4CC3-8110-30A80F4E5D4C}" srcOrd="0" destOrd="0" presId="urn:microsoft.com/office/officeart/2018/5/layout/IconLeafLabelList"/>
    <dgm:cxn modelId="{92D2E0E0-517B-40DE-8F34-244D24E7039C}" srcId="{208B1587-4172-41F7-9C24-57DCA8739FF3}" destId="{6C900B46-F041-4AB8-816E-6A1E591E5C53}" srcOrd="2" destOrd="0" parTransId="{AC607404-5964-4074-8053-C10F94EDBCD2}" sibTransId="{228216E2-9185-4AE1-9070-E305711FDAC2}"/>
    <dgm:cxn modelId="{F2F518EB-08ED-478D-8145-FCA9D7AD4ED9}" srcId="{208B1587-4172-41F7-9C24-57DCA8739FF3}" destId="{565A6C9D-09FD-49AF-A295-FF55EB5B8B28}" srcOrd="1" destOrd="0" parTransId="{8B94A76B-21E6-418F-9BB8-E1463B45CC8D}" sibTransId="{9C0FCC09-E1F7-4F0A-B673-E6936899E79B}"/>
    <dgm:cxn modelId="{8F6C3882-3494-46E4-8D39-17169B17ACCD}" type="presParOf" srcId="{0C6FDE6F-73D3-425D-A329-5DD9764F47E4}" destId="{46E9B182-5577-4E92-AEDC-A348AC70E480}" srcOrd="0" destOrd="0" presId="urn:microsoft.com/office/officeart/2018/5/layout/IconLeafLabelList"/>
    <dgm:cxn modelId="{2515BB8C-B5B4-4CF7-B4F8-9632217A92E6}" type="presParOf" srcId="{46E9B182-5577-4E92-AEDC-A348AC70E480}" destId="{4259B147-B708-4AEC-8C60-FC10C363A958}" srcOrd="0" destOrd="0" presId="urn:microsoft.com/office/officeart/2018/5/layout/IconLeafLabelList"/>
    <dgm:cxn modelId="{01B1D4EA-35F7-4E48-8BFD-4C9CE853BC32}" type="presParOf" srcId="{46E9B182-5577-4E92-AEDC-A348AC70E480}" destId="{620D7DD5-8493-40E0-A5A1-7571844BAADF}" srcOrd="1" destOrd="0" presId="urn:microsoft.com/office/officeart/2018/5/layout/IconLeafLabelList"/>
    <dgm:cxn modelId="{E618F43B-9A6E-49EA-B5C3-3F9E1D4AAA8E}" type="presParOf" srcId="{46E9B182-5577-4E92-AEDC-A348AC70E480}" destId="{B82D1D57-ABB8-4E57-94A3-463F6B6E5D4E}" srcOrd="2" destOrd="0" presId="urn:microsoft.com/office/officeart/2018/5/layout/IconLeafLabelList"/>
    <dgm:cxn modelId="{8D5AEF94-B468-462F-BB92-D7D48091381B}" type="presParOf" srcId="{46E9B182-5577-4E92-AEDC-A348AC70E480}" destId="{A916D0C7-F6D6-445B-B5F4-D97CB254C79C}" srcOrd="3" destOrd="0" presId="urn:microsoft.com/office/officeart/2018/5/layout/IconLeafLabelList"/>
    <dgm:cxn modelId="{70AB7D30-E922-4566-9486-E9FE4C62A676}" type="presParOf" srcId="{0C6FDE6F-73D3-425D-A329-5DD9764F47E4}" destId="{DE4B6A33-EA80-480B-923A-B674AC03B8E6}" srcOrd="1" destOrd="0" presId="urn:microsoft.com/office/officeart/2018/5/layout/IconLeafLabelList"/>
    <dgm:cxn modelId="{8652DA4D-BFBE-45FF-98CE-B9B55AE487C9}" type="presParOf" srcId="{0C6FDE6F-73D3-425D-A329-5DD9764F47E4}" destId="{B8FBA35E-4034-4BFF-8BAD-B58D875B9657}" srcOrd="2" destOrd="0" presId="urn:microsoft.com/office/officeart/2018/5/layout/IconLeafLabelList"/>
    <dgm:cxn modelId="{A45D5DB8-3DF2-4076-B251-07FBFFDA8E8A}" type="presParOf" srcId="{B8FBA35E-4034-4BFF-8BAD-B58D875B9657}" destId="{CC9E4EB1-AF90-4D08-AA1F-FF18DFA77D4F}" srcOrd="0" destOrd="0" presId="urn:microsoft.com/office/officeart/2018/5/layout/IconLeafLabelList"/>
    <dgm:cxn modelId="{B3824C09-DE55-4456-8750-A66696F33BC2}" type="presParOf" srcId="{B8FBA35E-4034-4BFF-8BAD-B58D875B9657}" destId="{1ECF3FFD-C6A0-4B43-9434-2476BC81F077}" srcOrd="1" destOrd="0" presId="urn:microsoft.com/office/officeart/2018/5/layout/IconLeafLabelList"/>
    <dgm:cxn modelId="{A55FED5E-00E6-41EF-9EE0-36B3E5EC1D38}" type="presParOf" srcId="{B8FBA35E-4034-4BFF-8BAD-B58D875B9657}" destId="{0D1B0A21-7073-4DBF-8187-FEDA145E2A05}" srcOrd="2" destOrd="0" presId="urn:microsoft.com/office/officeart/2018/5/layout/IconLeafLabelList"/>
    <dgm:cxn modelId="{267A8F9E-7C8F-4C92-9F3E-693D01F6EE8A}" type="presParOf" srcId="{B8FBA35E-4034-4BFF-8BAD-B58D875B9657}" destId="{DA9B8946-7B7A-4CC3-8110-30A80F4E5D4C}" srcOrd="3" destOrd="0" presId="urn:microsoft.com/office/officeart/2018/5/layout/IconLeafLabelList"/>
    <dgm:cxn modelId="{996A031E-187B-4B2E-BD80-633BB8F1B9F4}" type="presParOf" srcId="{0C6FDE6F-73D3-425D-A329-5DD9764F47E4}" destId="{F5F14EDC-A912-4DCE-A245-16D6A4266EAA}" srcOrd="3" destOrd="0" presId="urn:microsoft.com/office/officeart/2018/5/layout/IconLeafLabelList"/>
    <dgm:cxn modelId="{222B86FC-400F-4CF6-BE91-E063D409500C}" type="presParOf" srcId="{0C6FDE6F-73D3-425D-A329-5DD9764F47E4}" destId="{5EBC4F35-226E-4C98-8010-D03CAE3D047B}" srcOrd="4" destOrd="0" presId="urn:microsoft.com/office/officeart/2018/5/layout/IconLeafLabelList"/>
    <dgm:cxn modelId="{EDE7B84B-0055-4A5D-AFDD-D62BAFBF39FB}" type="presParOf" srcId="{5EBC4F35-226E-4C98-8010-D03CAE3D047B}" destId="{098EE540-6BFB-41FD-AA1F-F6C956B3567F}" srcOrd="0" destOrd="0" presId="urn:microsoft.com/office/officeart/2018/5/layout/IconLeafLabelList"/>
    <dgm:cxn modelId="{4A7BD91F-7FCA-46BD-88AD-D42A844A3428}" type="presParOf" srcId="{5EBC4F35-226E-4C98-8010-D03CAE3D047B}" destId="{E9714E12-D637-421D-A4D9-229AF2C93402}" srcOrd="1" destOrd="0" presId="urn:microsoft.com/office/officeart/2018/5/layout/IconLeafLabelList"/>
    <dgm:cxn modelId="{F4D33266-1C8C-4456-BA36-56DC892545DB}" type="presParOf" srcId="{5EBC4F35-226E-4C98-8010-D03CAE3D047B}" destId="{7D8DEABF-85FA-4F01-927A-871B28DC4E50}" srcOrd="2" destOrd="0" presId="urn:microsoft.com/office/officeart/2018/5/layout/IconLeafLabelList"/>
    <dgm:cxn modelId="{88DE23B0-7E05-4ACD-A967-05F4D983DEA0}" type="presParOf" srcId="{5EBC4F35-226E-4C98-8010-D03CAE3D047B}" destId="{415C19BB-CFA1-4B82-BD6E-A424726FDF6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E2C988-BC06-4AD8-AACF-224DEBD4F91E}" type="doc">
      <dgm:prSet loTypeId="urn:microsoft.com/office/officeart/2018/2/layout/IconVerticalSolidList" loCatId="icon" qsTypeId="urn:microsoft.com/office/officeart/2005/8/quickstyle/simple3" qsCatId="simple" csTypeId="urn:microsoft.com/office/officeart/2005/8/colors/accent1_4" csCatId="accent1" phldr="1"/>
      <dgm:spPr/>
      <dgm:t>
        <a:bodyPr/>
        <a:lstStyle/>
        <a:p>
          <a:endParaRPr lang="en-PK"/>
        </a:p>
      </dgm:t>
    </dgm:pt>
    <dgm:pt modelId="{F4FF529D-0160-4DD3-AB13-311ACE6FAE4F}">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Fruit</a:t>
          </a:r>
          <a:r>
            <a:rPr lang="en-US" sz="1800" baseline="0" dirty="0">
              <a:latin typeface="Times New Roman" panose="02020603050405020304" pitchFamily="18" charset="0"/>
              <a:cs typeface="Times New Roman" panose="02020603050405020304" pitchFamily="18" charset="0"/>
            </a:rPr>
            <a:t> vending market is quite unmanaged, neither the prices are controlled by government nor the quality, thus customers face difficulty in finding and classifying healthy fruits, leading to compromised choices. This sector even lacks the proper infrastructure to facilitate customers. Considering these we are stepping up to solve these issues leveraging the power of AI.</a:t>
          </a:r>
        </a:p>
      </dgm:t>
    </dgm:pt>
    <dgm:pt modelId="{BB131356-0D30-4189-AF2F-CF94953316BC}" type="parTrans" cxnId="{7C1738A5-F003-4915-9126-715F33507F6A}">
      <dgm:prSet/>
      <dgm:spPr/>
      <dgm:t>
        <a:bodyPr/>
        <a:lstStyle/>
        <a:p>
          <a:endParaRPr lang="en-PK"/>
        </a:p>
      </dgm:t>
    </dgm:pt>
    <dgm:pt modelId="{1823A052-25F0-443C-94BB-783927823C55}" type="sibTrans" cxnId="{7C1738A5-F003-4915-9126-715F33507F6A}">
      <dgm:prSet/>
      <dgm:spPr/>
      <dgm:t>
        <a:bodyPr/>
        <a:lstStyle/>
        <a:p>
          <a:endParaRPr lang="en-PK"/>
        </a:p>
      </dgm:t>
    </dgm:pt>
    <dgm:pt modelId="{08785AC7-E16F-4381-BE09-66FEEA82DBD8}" type="pres">
      <dgm:prSet presAssocID="{01E2C988-BC06-4AD8-AACF-224DEBD4F91E}" presName="root" presStyleCnt="0">
        <dgm:presLayoutVars>
          <dgm:dir/>
          <dgm:resizeHandles val="exact"/>
        </dgm:presLayoutVars>
      </dgm:prSet>
      <dgm:spPr/>
    </dgm:pt>
    <dgm:pt modelId="{69D07CAD-1475-4281-B2B1-75869F91DDBD}" type="pres">
      <dgm:prSet presAssocID="{F4FF529D-0160-4DD3-AB13-311ACE6FAE4F}" presName="compNode" presStyleCnt="0"/>
      <dgm:spPr/>
    </dgm:pt>
    <dgm:pt modelId="{5A298CD1-A1C3-4E0B-89BE-E9806E3E3060}" type="pres">
      <dgm:prSet presAssocID="{F4FF529D-0160-4DD3-AB13-311ACE6FAE4F}" presName="bgRect" presStyleLbl="bgShp" presStyleIdx="0" presStyleCnt="1" custScaleY="145643" custLinFactNeighborX="1178" custLinFactNeighborY="738"/>
      <dgm:spPr>
        <a:solidFill>
          <a:srgbClr val="7AB850"/>
        </a:solidFill>
      </dgm:spPr>
    </dgm:pt>
    <dgm:pt modelId="{F03BE069-B114-4C47-8C51-40B623E5AF0A}" type="pres">
      <dgm:prSet presAssocID="{F4FF529D-0160-4DD3-AB13-311ACE6FAE4F}" presName="iconRect" presStyleLbl="node1" presStyleIdx="0" presStyleCnt="1" custScaleX="171466" custScaleY="187568"/>
      <dgm:spPr>
        <a:blipFill>
          <a:blip xmlns:r="http://schemas.openxmlformats.org/officeDocument/2006/relationships" r:embed="rId1"/>
          <a:srcRect/>
          <a:stretch>
            <a:fillRect l="-28000" r="-28000"/>
          </a:stretch>
        </a:blipFill>
      </dgm:spPr>
      <dgm:extLst>
        <a:ext uri="{E40237B7-FDA0-4F09-8148-C483321AD2D9}">
          <dgm14:cNvPr xmlns:dgm14="http://schemas.microsoft.com/office/drawing/2010/diagram" id="0" name="" descr="Box of fruits and vegetables"/>
        </a:ext>
      </dgm:extLst>
    </dgm:pt>
    <dgm:pt modelId="{8BFF5163-9FE8-4586-ACEE-BE592C481F9D}" type="pres">
      <dgm:prSet presAssocID="{F4FF529D-0160-4DD3-AB13-311ACE6FAE4F}" presName="spaceRect" presStyleCnt="0"/>
      <dgm:spPr/>
    </dgm:pt>
    <dgm:pt modelId="{DE0CC7B9-4554-45F3-AA95-0502EA0C315B}" type="pres">
      <dgm:prSet presAssocID="{F4FF529D-0160-4DD3-AB13-311ACE6FAE4F}" presName="parTx" presStyleLbl="revTx" presStyleIdx="0" presStyleCnt="1" custScaleX="99988" custScaleY="116135">
        <dgm:presLayoutVars>
          <dgm:chMax val="0"/>
          <dgm:chPref val="0"/>
        </dgm:presLayoutVars>
      </dgm:prSet>
      <dgm:spPr/>
    </dgm:pt>
  </dgm:ptLst>
  <dgm:cxnLst>
    <dgm:cxn modelId="{7C1738A5-F003-4915-9126-715F33507F6A}" srcId="{01E2C988-BC06-4AD8-AACF-224DEBD4F91E}" destId="{F4FF529D-0160-4DD3-AB13-311ACE6FAE4F}" srcOrd="0" destOrd="0" parTransId="{BB131356-0D30-4189-AF2F-CF94953316BC}" sibTransId="{1823A052-25F0-443C-94BB-783927823C55}"/>
    <dgm:cxn modelId="{B06D3FA9-87A0-4F15-8345-B96727D860E2}" type="presOf" srcId="{F4FF529D-0160-4DD3-AB13-311ACE6FAE4F}" destId="{DE0CC7B9-4554-45F3-AA95-0502EA0C315B}" srcOrd="0" destOrd="0" presId="urn:microsoft.com/office/officeart/2018/2/layout/IconVerticalSolidList"/>
    <dgm:cxn modelId="{3E6DC0E0-8AF5-461B-A572-311205723E3A}" type="presOf" srcId="{01E2C988-BC06-4AD8-AACF-224DEBD4F91E}" destId="{08785AC7-E16F-4381-BE09-66FEEA82DBD8}" srcOrd="0" destOrd="0" presId="urn:microsoft.com/office/officeart/2018/2/layout/IconVerticalSolidList"/>
    <dgm:cxn modelId="{29A7F094-798E-44E3-AE26-F15201148736}" type="presParOf" srcId="{08785AC7-E16F-4381-BE09-66FEEA82DBD8}" destId="{69D07CAD-1475-4281-B2B1-75869F91DDBD}" srcOrd="0" destOrd="0" presId="urn:microsoft.com/office/officeart/2018/2/layout/IconVerticalSolidList"/>
    <dgm:cxn modelId="{3421E817-CB48-494B-BE21-A645A247D75D}" type="presParOf" srcId="{69D07CAD-1475-4281-B2B1-75869F91DDBD}" destId="{5A298CD1-A1C3-4E0B-89BE-E9806E3E3060}" srcOrd="0" destOrd="0" presId="urn:microsoft.com/office/officeart/2018/2/layout/IconVerticalSolidList"/>
    <dgm:cxn modelId="{90A80D01-A3C6-4097-82D0-6DD41578583D}" type="presParOf" srcId="{69D07CAD-1475-4281-B2B1-75869F91DDBD}" destId="{F03BE069-B114-4C47-8C51-40B623E5AF0A}" srcOrd="1" destOrd="0" presId="urn:microsoft.com/office/officeart/2018/2/layout/IconVerticalSolidList"/>
    <dgm:cxn modelId="{C74E3ECB-F834-4BE2-A0FE-19017D05A0FA}" type="presParOf" srcId="{69D07CAD-1475-4281-B2B1-75869F91DDBD}" destId="{8BFF5163-9FE8-4586-ACEE-BE592C481F9D}" srcOrd="2" destOrd="0" presId="urn:microsoft.com/office/officeart/2018/2/layout/IconVerticalSolidList"/>
    <dgm:cxn modelId="{F5A8B9D6-A9A4-4397-8910-8644A9F01647}" type="presParOf" srcId="{69D07CAD-1475-4281-B2B1-75869F91DDBD}" destId="{DE0CC7B9-4554-45F3-AA95-0502EA0C31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E8B76A-4D69-4DD5-B5BA-1EA35A8C31D2}"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7D3EF43C-FEE9-48D4-9B7D-7E813A87A228}">
      <dgm:prSet/>
      <dgm:spPr/>
      <dgm:t>
        <a:bodyPr/>
        <a:lstStyle/>
        <a:p>
          <a:r>
            <a:rPr lang="en-US"/>
            <a:t>Show details of every dataset </a:t>
          </a:r>
        </a:p>
      </dgm:t>
    </dgm:pt>
    <dgm:pt modelId="{C5E34911-208A-4A8C-B5E7-FBB76B1003CA}" type="parTrans" cxnId="{CC2E833C-7388-40DB-995E-87E3495D0CBC}">
      <dgm:prSet/>
      <dgm:spPr/>
      <dgm:t>
        <a:bodyPr/>
        <a:lstStyle/>
        <a:p>
          <a:endParaRPr lang="en-US"/>
        </a:p>
      </dgm:t>
    </dgm:pt>
    <dgm:pt modelId="{91964A7F-50BB-49BF-942B-332DC2283438}" type="sibTrans" cxnId="{CC2E833C-7388-40DB-995E-87E3495D0CBC}">
      <dgm:prSet/>
      <dgm:spPr/>
      <dgm:t>
        <a:bodyPr/>
        <a:lstStyle/>
        <a:p>
          <a:endParaRPr lang="en-US"/>
        </a:p>
      </dgm:t>
    </dgm:pt>
    <dgm:pt modelId="{C54A8E31-1294-4881-BBE0-3FC5CC9E5F11}">
      <dgm:prSet/>
      <dgm:spPr/>
      <dgm:t>
        <a:bodyPr/>
        <a:lstStyle/>
        <a:p>
          <a:r>
            <a:rPr lang="en-US"/>
            <a:t>Clearly show performance of each models on each dataset</a:t>
          </a:r>
        </a:p>
      </dgm:t>
    </dgm:pt>
    <dgm:pt modelId="{DF6E1690-D1EA-49BB-B95A-027D7E9F0AAC}" type="parTrans" cxnId="{5B5698F2-E2F9-488C-9B4F-9F56EA1C3236}">
      <dgm:prSet/>
      <dgm:spPr/>
      <dgm:t>
        <a:bodyPr/>
        <a:lstStyle/>
        <a:p>
          <a:endParaRPr lang="en-US"/>
        </a:p>
      </dgm:t>
    </dgm:pt>
    <dgm:pt modelId="{63BA57E5-8602-452A-BB61-4B538FB7477C}" type="sibTrans" cxnId="{5B5698F2-E2F9-488C-9B4F-9F56EA1C3236}">
      <dgm:prSet/>
      <dgm:spPr/>
      <dgm:t>
        <a:bodyPr/>
        <a:lstStyle/>
        <a:p>
          <a:endParaRPr lang="en-US"/>
        </a:p>
      </dgm:t>
    </dgm:pt>
    <dgm:pt modelId="{481B3040-CFD2-4920-A230-FAC6D0B22DF0}">
      <dgm:prSet/>
      <dgm:spPr/>
      <dgm:t>
        <a:bodyPr/>
        <a:lstStyle/>
        <a:p>
          <a:r>
            <a:rPr lang="en-US"/>
            <a:t>Application Design </a:t>
          </a:r>
        </a:p>
      </dgm:t>
    </dgm:pt>
    <dgm:pt modelId="{FFB0C297-5701-4A13-B3B3-A57BFEF79A0F}" type="parTrans" cxnId="{FDA20C2F-8091-4CF2-B7F2-C8CB026B3932}">
      <dgm:prSet/>
      <dgm:spPr/>
      <dgm:t>
        <a:bodyPr/>
        <a:lstStyle/>
        <a:p>
          <a:endParaRPr lang="en-US"/>
        </a:p>
      </dgm:t>
    </dgm:pt>
    <dgm:pt modelId="{8A6D054A-0FF8-46BB-8C8A-AC8F4322B146}" type="sibTrans" cxnId="{FDA20C2F-8091-4CF2-B7F2-C8CB026B3932}">
      <dgm:prSet/>
      <dgm:spPr/>
      <dgm:t>
        <a:bodyPr/>
        <a:lstStyle/>
        <a:p>
          <a:endParaRPr lang="en-US"/>
        </a:p>
      </dgm:t>
    </dgm:pt>
    <dgm:pt modelId="{C78F7205-6343-4991-82AE-1F62D8964708}">
      <dgm:prSet/>
      <dgm:spPr/>
      <dgm:t>
        <a:bodyPr/>
        <a:lstStyle/>
        <a:p>
          <a:r>
            <a:rPr lang="en-US"/>
            <a:t>Integration of MobileNet in Application</a:t>
          </a:r>
        </a:p>
      </dgm:t>
    </dgm:pt>
    <dgm:pt modelId="{A4058C39-EA84-48EB-B8AE-DBB27FBB61CC}" type="parTrans" cxnId="{1C4DE545-140D-47E3-AA04-DD845EC7EB1C}">
      <dgm:prSet/>
      <dgm:spPr/>
      <dgm:t>
        <a:bodyPr/>
        <a:lstStyle/>
        <a:p>
          <a:endParaRPr lang="en-US"/>
        </a:p>
      </dgm:t>
    </dgm:pt>
    <dgm:pt modelId="{3C29B136-3F29-4043-9603-6784E25C939D}" type="sibTrans" cxnId="{1C4DE545-140D-47E3-AA04-DD845EC7EB1C}">
      <dgm:prSet/>
      <dgm:spPr/>
      <dgm:t>
        <a:bodyPr/>
        <a:lstStyle/>
        <a:p>
          <a:endParaRPr lang="en-US"/>
        </a:p>
      </dgm:t>
    </dgm:pt>
    <dgm:pt modelId="{CBEBF48F-B0C4-48B5-A177-E1269B126DD1}">
      <dgm:prSet/>
      <dgm:spPr/>
      <dgm:t>
        <a:bodyPr/>
        <a:lstStyle/>
        <a:p>
          <a:r>
            <a:rPr lang="en-US"/>
            <a:t>Implementation of YOLO for improved real-time object detection</a:t>
          </a:r>
        </a:p>
      </dgm:t>
    </dgm:pt>
    <dgm:pt modelId="{D6120131-297E-4477-9443-2987506CA28B}" type="parTrans" cxnId="{437640EA-2C6A-41BE-AC83-C2701ACE2D00}">
      <dgm:prSet/>
      <dgm:spPr/>
      <dgm:t>
        <a:bodyPr/>
        <a:lstStyle/>
        <a:p>
          <a:endParaRPr lang="en-US"/>
        </a:p>
      </dgm:t>
    </dgm:pt>
    <dgm:pt modelId="{154A0E6A-82E0-4F9A-98B8-5F084AA75A0C}" type="sibTrans" cxnId="{437640EA-2C6A-41BE-AC83-C2701ACE2D00}">
      <dgm:prSet/>
      <dgm:spPr/>
      <dgm:t>
        <a:bodyPr/>
        <a:lstStyle/>
        <a:p>
          <a:endParaRPr lang="en-US"/>
        </a:p>
      </dgm:t>
    </dgm:pt>
    <dgm:pt modelId="{E46649F0-3FDE-43CF-9AE4-20E85A6DBEA9}" type="pres">
      <dgm:prSet presAssocID="{0FE8B76A-4D69-4DD5-B5BA-1EA35A8C31D2}" presName="outerComposite" presStyleCnt="0">
        <dgm:presLayoutVars>
          <dgm:chMax val="5"/>
          <dgm:dir/>
          <dgm:resizeHandles val="exact"/>
        </dgm:presLayoutVars>
      </dgm:prSet>
      <dgm:spPr/>
    </dgm:pt>
    <dgm:pt modelId="{3ABB17BB-C74B-494F-8EB7-95121A293A8F}" type="pres">
      <dgm:prSet presAssocID="{0FE8B76A-4D69-4DD5-B5BA-1EA35A8C31D2}" presName="dummyMaxCanvas" presStyleCnt="0">
        <dgm:presLayoutVars/>
      </dgm:prSet>
      <dgm:spPr/>
    </dgm:pt>
    <dgm:pt modelId="{26158DBF-29A0-4123-BE31-0B40F78931F3}" type="pres">
      <dgm:prSet presAssocID="{0FE8B76A-4D69-4DD5-B5BA-1EA35A8C31D2}" presName="FiveNodes_1" presStyleLbl="node1" presStyleIdx="0" presStyleCnt="5">
        <dgm:presLayoutVars>
          <dgm:bulletEnabled val="1"/>
        </dgm:presLayoutVars>
      </dgm:prSet>
      <dgm:spPr/>
    </dgm:pt>
    <dgm:pt modelId="{4BE518EF-A677-4F3F-AAA2-0C84852631A2}" type="pres">
      <dgm:prSet presAssocID="{0FE8B76A-4D69-4DD5-B5BA-1EA35A8C31D2}" presName="FiveNodes_2" presStyleLbl="node1" presStyleIdx="1" presStyleCnt="5">
        <dgm:presLayoutVars>
          <dgm:bulletEnabled val="1"/>
        </dgm:presLayoutVars>
      </dgm:prSet>
      <dgm:spPr/>
    </dgm:pt>
    <dgm:pt modelId="{3CBEBAFE-01DD-4143-B42C-1B5AAD0D91FD}" type="pres">
      <dgm:prSet presAssocID="{0FE8B76A-4D69-4DD5-B5BA-1EA35A8C31D2}" presName="FiveNodes_3" presStyleLbl="node1" presStyleIdx="2" presStyleCnt="5">
        <dgm:presLayoutVars>
          <dgm:bulletEnabled val="1"/>
        </dgm:presLayoutVars>
      </dgm:prSet>
      <dgm:spPr/>
    </dgm:pt>
    <dgm:pt modelId="{FAEBBCE9-C4E0-4C09-8AB4-7DB448B3D4D9}" type="pres">
      <dgm:prSet presAssocID="{0FE8B76A-4D69-4DD5-B5BA-1EA35A8C31D2}" presName="FiveNodes_4" presStyleLbl="node1" presStyleIdx="3" presStyleCnt="5">
        <dgm:presLayoutVars>
          <dgm:bulletEnabled val="1"/>
        </dgm:presLayoutVars>
      </dgm:prSet>
      <dgm:spPr/>
    </dgm:pt>
    <dgm:pt modelId="{8C6A9636-1A81-4C67-A7C1-65F037EBE7EC}" type="pres">
      <dgm:prSet presAssocID="{0FE8B76A-4D69-4DD5-B5BA-1EA35A8C31D2}" presName="FiveNodes_5" presStyleLbl="node1" presStyleIdx="4" presStyleCnt="5">
        <dgm:presLayoutVars>
          <dgm:bulletEnabled val="1"/>
        </dgm:presLayoutVars>
      </dgm:prSet>
      <dgm:spPr/>
    </dgm:pt>
    <dgm:pt modelId="{3B3F6F3A-8027-486D-83AE-53B411280C5D}" type="pres">
      <dgm:prSet presAssocID="{0FE8B76A-4D69-4DD5-B5BA-1EA35A8C31D2}" presName="FiveConn_1-2" presStyleLbl="fgAccFollowNode1" presStyleIdx="0" presStyleCnt="4">
        <dgm:presLayoutVars>
          <dgm:bulletEnabled val="1"/>
        </dgm:presLayoutVars>
      </dgm:prSet>
      <dgm:spPr/>
    </dgm:pt>
    <dgm:pt modelId="{693B2726-97B6-4C4D-89E9-CD2DF37F8732}" type="pres">
      <dgm:prSet presAssocID="{0FE8B76A-4D69-4DD5-B5BA-1EA35A8C31D2}" presName="FiveConn_2-3" presStyleLbl="fgAccFollowNode1" presStyleIdx="1" presStyleCnt="4">
        <dgm:presLayoutVars>
          <dgm:bulletEnabled val="1"/>
        </dgm:presLayoutVars>
      </dgm:prSet>
      <dgm:spPr/>
    </dgm:pt>
    <dgm:pt modelId="{FB60A0C2-FE0C-4F04-90AA-5D4B0B8FDDAC}" type="pres">
      <dgm:prSet presAssocID="{0FE8B76A-4D69-4DD5-B5BA-1EA35A8C31D2}" presName="FiveConn_3-4" presStyleLbl="fgAccFollowNode1" presStyleIdx="2" presStyleCnt="4">
        <dgm:presLayoutVars>
          <dgm:bulletEnabled val="1"/>
        </dgm:presLayoutVars>
      </dgm:prSet>
      <dgm:spPr/>
    </dgm:pt>
    <dgm:pt modelId="{B18B61CF-6B18-4839-9E4A-ADDF3E311B97}" type="pres">
      <dgm:prSet presAssocID="{0FE8B76A-4D69-4DD5-B5BA-1EA35A8C31D2}" presName="FiveConn_4-5" presStyleLbl="fgAccFollowNode1" presStyleIdx="3" presStyleCnt="4">
        <dgm:presLayoutVars>
          <dgm:bulletEnabled val="1"/>
        </dgm:presLayoutVars>
      </dgm:prSet>
      <dgm:spPr/>
    </dgm:pt>
    <dgm:pt modelId="{34A7EA56-BF65-4565-91DC-8B5863FD3408}" type="pres">
      <dgm:prSet presAssocID="{0FE8B76A-4D69-4DD5-B5BA-1EA35A8C31D2}" presName="FiveNodes_1_text" presStyleLbl="node1" presStyleIdx="4" presStyleCnt="5">
        <dgm:presLayoutVars>
          <dgm:bulletEnabled val="1"/>
        </dgm:presLayoutVars>
      </dgm:prSet>
      <dgm:spPr/>
    </dgm:pt>
    <dgm:pt modelId="{5A489748-1487-4DF8-A67C-A9FA5B80FC48}" type="pres">
      <dgm:prSet presAssocID="{0FE8B76A-4D69-4DD5-B5BA-1EA35A8C31D2}" presName="FiveNodes_2_text" presStyleLbl="node1" presStyleIdx="4" presStyleCnt="5">
        <dgm:presLayoutVars>
          <dgm:bulletEnabled val="1"/>
        </dgm:presLayoutVars>
      </dgm:prSet>
      <dgm:spPr/>
    </dgm:pt>
    <dgm:pt modelId="{DE988F07-1C66-4E6A-97A2-809F222F29AA}" type="pres">
      <dgm:prSet presAssocID="{0FE8B76A-4D69-4DD5-B5BA-1EA35A8C31D2}" presName="FiveNodes_3_text" presStyleLbl="node1" presStyleIdx="4" presStyleCnt="5">
        <dgm:presLayoutVars>
          <dgm:bulletEnabled val="1"/>
        </dgm:presLayoutVars>
      </dgm:prSet>
      <dgm:spPr/>
    </dgm:pt>
    <dgm:pt modelId="{E8226FEB-401E-48FA-9110-B144C8511E2E}" type="pres">
      <dgm:prSet presAssocID="{0FE8B76A-4D69-4DD5-B5BA-1EA35A8C31D2}" presName="FiveNodes_4_text" presStyleLbl="node1" presStyleIdx="4" presStyleCnt="5">
        <dgm:presLayoutVars>
          <dgm:bulletEnabled val="1"/>
        </dgm:presLayoutVars>
      </dgm:prSet>
      <dgm:spPr/>
    </dgm:pt>
    <dgm:pt modelId="{62CBD2E8-87AF-4C6E-82C2-C5B27A6BA4B8}" type="pres">
      <dgm:prSet presAssocID="{0FE8B76A-4D69-4DD5-B5BA-1EA35A8C31D2}" presName="FiveNodes_5_text" presStyleLbl="node1" presStyleIdx="4" presStyleCnt="5">
        <dgm:presLayoutVars>
          <dgm:bulletEnabled val="1"/>
        </dgm:presLayoutVars>
      </dgm:prSet>
      <dgm:spPr/>
    </dgm:pt>
  </dgm:ptLst>
  <dgm:cxnLst>
    <dgm:cxn modelId="{BECE690F-6A8B-49F6-9A32-4041FF15FB01}" type="presOf" srcId="{CBEBF48F-B0C4-48B5-A177-E1269B126DD1}" destId="{62CBD2E8-87AF-4C6E-82C2-C5B27A6BA4B8}" srcOrd="1" destOrd="0" presId="urn:microsoft.com/office/officeart/2005/8/layout/vProcess5"/>
    <dgm:cxn modelId="{6D529D11-B583-4728-BC8B-D87B956A9132}" type="presOf" srcId="{8A6D054A-0FF8-46BB-8C8A-AC8F4322B146}" destId="{FB60A0C2-FE0C-4F04-90AA-5D4B0B8FDDAC}" srcOrd="0" destOrd="0" presId="urn:microsoft.com/office/officeart/2005/8/layout/vProcess5"/>
    <dgm:cxn modelId="{1C69E31A-F174-43C6-9D86-5ECB37369640}" type="presOf" srcId="{CBEBF48F-B0C4-48B5-A177-E1269B126DD1}" destId="{8C6A9636-1A81-4C67-A7C1-65F037EBE7EC}" srcOrd="0" destOrd="0" presId="urn:microsoft.com/office/officeart/2005/8/layout/vProcess5"/>
    <dgm:cxn modelId="{E95A692A-1311-4465-AA21-85FD271A2271}" type="presOf" srcId="{7D3EF43C-FEE9-48D4-9B7D-7E813A87A228}" destId="{34A7EA56-BF65-4565-91DC-8B5863FD3408}" srcOrd="1" destOrd="0" presId="urn:microsoft.com/office/officeart/2005/8/layout/vProcess5"/>
    <dgm:cxn modelId="{FDA20C2F-8091-4CF2-B7F2-C8CB026B3932}" srcId="{0FE8B76A-4D69-4DD5-B5BA-1EA35A8C31D2}" destId="{481B3040-CFD2-4920-A230-FAC6D0B22DF0}" srcOrd="2" destOrd="0" parTransId="{FFB0C297-5701-4A13-B3B3-A57BFEF79A0F}" sibTransId="{8A6D054A-0FF8-46BB-8C8A-AC8F4322B146}"/>
    <dgm:cxn modelId="{CC2E833C-7388-40DB-995E-87E3495D0CBC}" srcId="{0FE8B76A-4D69-4DD5-B5BA-1EA35A8C31D2}" destId="{7D3EF43C-FEE9-48D4-9B7D-7E813A87A228}" srcOrd="0" destOrd="0" parTransId="{C5E34911-208A-4A8C-B5E7-FBB76B1003CA}" sibTransId="{91964A7F-50BB-49BF-942B-332DC2283438}"/>
    <dgm:cxn modelId="{1C4DE545-140D-47E3-AA04-DD845EC7EB1C}" srcId="{0FE8B76A-4D69-4DD5-B5BA-1EA35A8C31D2}" destId="{C78F7205-6343-4991-82AE-1F62D8964708}" srcOrd="3" destOrd="0" parTransId="{A4058C39-EA84-48EB-B8AE-DBB27FBB61CC}" sibTransId="{3C29B136-3F29-4043-9603-6784E25C939D}"/>
    <dgm:cxn modelId="{8EC41066-D42C-4CC4-9953-B5E13D2A4FFE}" type="presOf" srcId="{0FE8B76A-4D69-4DD5-B5BA-1EA35A8C31D2}" destId="{E46649F0-3FDE-43CF-9AE4-20E85A6DBEA9}" srcOrd="0" destOrd="0" presId="urn:microsoft.com/office/officeart/2005/8/layout/vProcess5"/>
    <dgm:cxn modelId="{2EAB1167-2743-4648-88AE-369B59A446B0}" type="presOf" srcId="{91964A7F-50BB-49BF-942B-332DC2283438}" destId="{3B3F6F3A-8027-486D-83AE-53B411280C5D}" srcOrd="0" destOrd="0" presId="urn:microsoft.com/office/officeart/2005/8/layout/vProcess5"/>
    <dgm:cxn modelId="{B858586C-54DF-4955-9FD5-AF135E2CB9F2}" type="presOf" srcId="{63BA57E5-8602-452A-BB61-4B538FB7477C}" destId="{693B2726-97B6-4C4D-89E9-CD2DF37F8732}" srcOrd="0" destOrd="0" presId="urn:microsoft.com/office/officeart/2005/8/layout/vProcess5"/>
    <dgm:cxn modelId="{7DEAF557-998A-4A45-9AB5-AAF95D24ACE9}" type="presOf" srcId="{3C29B136-3F29-4043-9603-6784E25C939D}" destId="{B18B61CF-6B18-4839-9E4A-ADDF3E311B97}" srcOrd="0" destOrd="0" presId="urn:microsoft.com/office/officeart/2005/8/layout/vProcess5"/>
    <dgm:cxn modelId="{2AA78559-6DC9-4CBF-AC9D-4273A7D7562C}" type="presOf" srcId="{C54A8E31-1294-4881-BBE0-3FC5CC9E5F11}" destId="{5A489748-1487-4DF8-A67C-A9FA5B80FC48}" srcOrd="1" destOrd="0" presId="urn:microsoft.com/office/officeart/2005/8/layout/vProcess5"/>
    <dgm:cxn modelId="{94995B81-A3DA-464E-9FBE-1D9D4F937219}" type="presOf" srcId="{7D3EF43C-FEE9-48D4-9B7D-7E813A87A228}" destId="{26158DBF-29A0-4123-BE31-0B40F78931F3}" srcOrd="0" destOrd="0" presId="urn:microsoft.com/office/officeart/2005/8/layout/vProcess5"/>
    <dgm:cxn modelId="{3F05A784-4252-4696-BEC0-FFC9661A6A33}" type="presOf" srcId="{481B3040-CFD2-4920-A230-FAC6D0B22DF0}" destId="{DE988F07-1C66-4E6A-97A2-809F222F29AA}" srcOrd="1" destOrd="0" presId="urn:microsoft.com/office/officeart/2005/8/layout/vProcess5"/>
    <dgm:cxn modelId="{E587D19E-29BC-4711-A694-A6166884BA60}" type="presOf" srcId="{481B3040-CFD2-4920-A230-FAC6D0B22DF0}" destId="{3CBEBAFE-01DD-4143-B42C-1B5AAD0D91FD}" srcOrd="0" destOrd="0" presId="urn:microsoft.com/office/officeart/2005/8/layout/vProcess5"/>
    <dgm:cxn modelId="{9D6B80E2-2D2B-4A7D-B3B6-016ACD9E9A9C}" type="presOf" srcId="{C78F7205-6343-4991-82AE-1F62D8964708}" destId="{FAEBBCE9-C4E0-4C09-8AB4-7DB448B3D4D9}" srcOrd="0" destOrd="0" presId="urn:microsoft.com/office/officeart/2005/8/layout/vProcess5"/>
    <dgm:cxn modelId="{437640EA-2C6A-41BE-AC83-C2701ACE2D00}" srcId="{0FE8B76A-4D69-4DD5-B5BA-1EA35A8C31D2}" destId="{CBEBF48F-B0C4-48B5-A177-E1269B126DD1}" srcOrd="4" destOrd="0" parTransId="{D6120131-297E-4477-9443-2987506CA28B}" sibTransId="{154A0E6A-82E0-4F9A-98B8-5F084AA75A0C}"/>
    <dgm:cxn modelId="{5B5698F2-E2F9-488C-9B4F-9F56EA1C3236}" srcId="{0FE8B76A-4D69-4DD5-B5BA-1EA35A8C31D2}" destId="{C54A8E31-1294-4881-BBE0-3FC5CC9E5F11}" srcOrd="1" destOrd="0" parTransId="{DF6E1690-D1EA-49BB-B95A-027D7E9F0AAC}" sibTransId="{63BA57E5-8602-452A-BB61-4B538FB7477C}"/>
    <dgm:cxn modelId="{065435F3-C8F4-4340-9D2C-2586DB0D0FD3}" type="presOf" srcId="{C54A8E31-1294-4881-BBE0-3FC5CC9E5F11}" destId="{4BE518EF-A677-4F3F-AAA2-0C84852631A2}" srcOrd="0" destOrd="0" presId="urn:microsoft.com/office/officeart/2005/8/layout/vProcess5"/>
    <dgm:cxn modelId="{CF3FE2F7-0EAA-4D5C-BF79-87268EBC9236}" type="presOf" srcId="{C78F7205-6343-4991-82AE-1F62D8964708}" destId="{E8226FEB-401E-48FA-9110-B144C8511E2E}" srcOrd="1" destOrd="0" presId="urn:microsoft.com/office/officeart/2005/8/layout/vProcess5"/>
    <dgm:cxn modelId="{73F36B27-B793-447D-A182-59FFC292092A}" type="presParOf" srcId="{E46649F0-3FDE-43CF-9AE4-20E85A6DBEA9}" destId="{3ABB17BB-C74B-494F-8EB7-95121A293A8F}" srcOrd="0" destOrd="0" presId="urn:microsoft.com/office/officeart/2005/8/layout/vProcess5"/>
    <dgm:cxn modelId="{49F4ED6A-B50B-4099-BAFB-95B3D7171229}" type="presParOf" srcId="{E46649F0-3FDE-43CF-9AE4-20E85A6DBEA9}" destId="{26158DBF-29A0-4123-BE31-0B40F78931F3}" srcOrd="1" destOrd="0" presId="urn:microsoft.com/office/officeart/2005/8/layout/vProcess5"/>
    <dgm:cxn modelId="{98789CEA-8BF0-4486-AD63-C6A47F7467EC}" type="presParOf" srcId="{E46649F0-3FDE-43CF-9AE4-20E85A6DBEA9}" destId="{4BE518EF-A677-4F3F-AAA2-0C84852631A2}" srcOrd="2" destOrd="0" presId="urn:microsoft.com/office/officeart/2005/8/layout/vProcess5"/>
    <dgm:cxn modelId="{6130F81C-A486-48FE-ADCA-271CCF90F099}" type="presParOf" srcId="{E46649F0-3FDE-43CF-9AE4-20E85A6DBEA9}" destId="{3CBEBAFE-01DD-4143-B42C-1B5AAD0D91FD}" srcOrd="3" destOrd="0" presId="urn:microsoft.com/office/officeart/2005/8/layout/vProcess5"/>
    <dgm:cxn modelId="{711D2B96-EA8D-49DD-8D13-8C862ED3D07D}" type="presParOf" srcId="{E46649F0-3FDE-43CF-9AE4-20E85A6DBEA9}" destId="{FAEBBCE9-C4E0-4C09-8AB4-7DB448B3D4D9}" srcOrd="4" destOrd="0" presId="urn:microsoft.com/office/officeart/2005/8/layout/vProcess5"/>
    <dgm:cxn modelId="{15C45549-B798-4DC2-97EF-9DE90E7767CB}" type="presParOf" srcId="{E46649F0-3FDE-43CF-9AE4-20E85A6DBEA9}" destId="{8C6A9636-1A81-4C67-A7C1-65F037EBE7EC}" srcOrd="5" destOrd="0" presId="urn:microsoft.com/office/officeart/2005/8/layout/vProcess5"/>
    <dgm:cxn modelId="{B7CAE5EE-4C78-4734-8E23-07A6612B1C22}" type="presParOf" srcId="{E46649F0-3FDE-43CF-9AE4-20E85A6DBEA9}" destId="{3B3F6F3A-8027-486D-83AE-53B411280C5D}" srcOrd="6" destOrd="0" presId="urn:microsoft.com/office/officeart/2005/8/layout/vProcess5"/>
    <dgm:cxn modelId="{16BAF6D0-811C-4112-88E5-F2A93BD4B1B7}" type="presParOf" srcId="{E46649F0-3FDE-43CF-9AE4-20E85A6DBEA9}" destId="{693B2726-97B6-4C4D-89E9-CD2DF37F8732}" srcOrd="7" destOrd="0" presId="urn:microsoft.com/office/officeart/2005/8/layout/vProcess5"/>
    <dgm:cxn modelId="{CBB17713-60D9-485A-A670-A4C6E87A2C2C}" type="presParOf" srcId="{E46649F0-3FDE-43CF-9AE4-20E85A6DBEA9}" destId="{FB60A0C2-FE0C-4F04-90AA-5D4B0B8FDDAC}" srcOrd="8" destOrd="0" presId="urn:microsoft.com/office/officeart/2005/8/layout/vProcess5"/>
    <dgm:cxn modelId="{2AF1B634-D10D-4AC6-938D-946BA81B0E8C}" type="presParOf" srcId="{E46649F0-3FDE-43CF-9AE4-20E85A6DBEA9}" destId="{B18B61CF-6B18-4839-9E4A-ADDF3E311B97}" srcOrd="9" destOrd="0" presId="urn:microsoft.com/office/officeart/2005/8/layout/vProcess5"/>
    <dgm:cxn modelId="{486CCF0C-369C-4865-8DBF-223336C4D312}" type="presParOf" srcId="{E46649F0-3FDE-43CF-9AE4-20E85A6DBEA9}" destId="{34A7EA56-BF65-4565-91DC-8B5863FD3408}" srcOrd="10" destOrd="0" presId="urn:microsoft.com/office/officeart/2005/8/layout/vProcess5"/>
    <dgm:cxn modelId="{5D7893BA-2988-4490-97F8-81DEC0F2A8E1}" type="presParOf" srcId="{E46649F0-3FDE-43CF-9AE4-20E85A6DBEA9}" destId="{5A489748-1487-4DF8-A67C-A9FA5B80FC48}" srcOrd="11" destOrd="0" presId="urn:microsoft.com/office/officeart/2005/8/layout/vProcess5"/>
    <dgm:cxn modelId="{C994A567-289B-4A64-8731-D60DA589660F}" type="presParOf" srcId="{E46649F0-3FDE-43CF-9AE4-20E85A6DBEA9}" destId="{DE988F07-1C66-4E6A-97A2-809F222F29AA}" srcOrd="12" destOrd="0" presId="urn:microsoft.com/office/officeart/2005/8/layout/vProcess5"/>
    <dgm:cxn modelId="{C28B2CFE-9A72-45AC-A12F-8AE189E5C561}" type="presParOf" srcId="{E46649F0-3FDE-43CF-9AE4-20E85A6DBEA9}" destId="{E8226FEB-401E-48FA-9110-B144C8511E2E}" srcOrd="13" destOrd="0" presId="urn:microsoft.com/office/officeart/2005/8/layout/vProcess5"/>
    <dgm:cxn modelId="{DDB1035F-EE27-4B7E-A775-290001CCD4D3}" type="presParOf" srcId="{E46649F0-3FDE-43CF-9AE4-20E85A6DBEA9}" destId="{62CBD2E8-87AF-4C6E-82C2-C5B27A6BA4B8}"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9B147-B708-4AEC-8C60-FC10C363A958}">
      <dsp:nvSpPr>
        <dsp:cNvPr id="0" name=""/>
        <dsp:cNvSpPr/>
      </dsp:nvSpPr>
      <dsp:spPr>
        <a:xfrm>
          <a:off x="584709" y="408573"/>
          <a:ext cx="1818562" cy="1818562"/>
        </a:xfrm>
        <a:prstGeom prst="round2DiagRect">
          <a:avLst>
            <a:gd name="adj1" fmla="val 29727"/>
            <a:gd name="adj2" fmla="val 0"/>
          </a:avLst>
        </a:prstGeom>
        <a:solidFill>
          <a:srgbClr val="7AB850"/>
        </a:solidFill>
        <a:ln>
          <a:noFill/>
        </a:ln>
        <a:effectLst/>
      </dsp:spPr>
      <dsp:style>
        <a:lnRef idx="0">
          <a:scrgbClr r="0" g="0" b="0"/>
        </a:lnRef>
        <a:fillRef idx="1">
          <a:scrgbClr r="0" g="0" b="0"/>
        </a:fillRef>
        <a:effectRef idx="0">
          <a:scrgbClr r="0" g="0" b="0"/>
        </a:effectRef>
        <a:fontRef idx="minor"/>
      </dsp:style>
    </dsp:sp>
    <dsp:sp modelId="{620D7DD5-8493-40E0-A5A1-7571844BAADF}">
      <dsp:nvSpPr>
        <dsp:cNvPr id="0" name=""/>
        <dsp:cNvSpPr/>
      </dsp:nvSpPr>
      <dsp:spPr>
        <a:xfrm>
          <a:off x="972272" y="730907"/>
          <a:ext cx="1043437" cy="1043437"/>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16D0C7-F6D6-445B-B5F4-D97CB254C79C}">
      <dsp:nvSpPr>
        <dsp:cNvPr id="0" name=""/>
        <dsp:cNvSpPr/>
      </dsp:nvSpPr>
      <dsp:spPr>
        <a:xfrm>
          <a:off x="0" y="2548610"/>
          <a:ext cx="2981250" cy="2145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dirty="0">
              <a:latin typeface="Times New Roman" panose="02020603050405020304" pitchFamily="18" charset="0"/>
              <a:cs typeface="Times New Roman" panose="02020603050405020304" pitchFamily="18" charset="0"/>
            </a:rPr>
            <a:t>Welcome To The Future Of Urban Fruit’s And Vegs Supply Chain Solution.</a:t>
          </a:r>
        </a:p>
      </dsp:txBody>
      <dsp:txXfrm>
        <a:off x="0" y="2548610"/>
        <a:ext cx="2981250" cy="2145547"/>
      </dsp:txXfrm>
    </dsp:sp>
    <dsp:sp modelId="{CC9E4EB1-AF90-4D08-AA1F-FF18DFA77D4F}">
      <dsp:nvSpPr>
        <dsp:cNvPr id="0" name=""/>
        <dsp:cNvSpPr/>
      </dsp:nvSpPr>
      <dsp:spPr>
        <a:xfrm>
          <a:off x="4343946" y="305250"/>
          <a:ext cx="1818562" cy="1818562"/>
        </a:xfrm>
        <a:prstGeom prst="round2DiagRect">
          <a:avLst>
            <a:gd name="adj1" fmla="val 29727"/>
            <a:gd name="adj2" fmla="val 0"/>
          </a:avLst>
        </a:prstGeom>
        <a:solidFill>
          <a:srgbClr val="7AB850"/>
        </a:solidFill>
        <a:ln>
          <a:noFill/>
        </a:ln>
        <a:effectLst/>
      </dsp:spPr>
      <dsp:style>
        <a:lnRef idx="0">
          <a:scrgbClr r="0" g="0" b="0"/>
        </a:lnRef>
        <a:fillRef idx="1">
          <a:scrgbClr r="0" g="0" b="0"/>
        </a:fillRef>
        <a:effectRef idx="0">
          <a:scrgbClr r="0" g="0" b="0"/>
        </a:effectRef>
        <a:fontRef idx="minor"/>
      </dsp:style>
    </dsp:sp>
    <dsp:sp modelId="{1ECF3FFD-C6A0-4B43-9434-2476BC81F077}">
      <dsp:nvSpPr>
        <dsp:cNvPr id="0" name=""/>
        <dsp:cNvSpPr/>
      </dsp:nvSpPr>
      <dsp:spPr>
        <a:xfrm>
          <a:off x="4731509" y="692819"/>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9B8946-7B7A-4CC3-8110-30A80F4E5D4C}">
      <dsp:nvSpPr>
        <dsp:cNvPr id="0" name=""/>
        <dsp:cNvSpPr/>
      </dsp:nvSpPr>
      <dsp:spPr>
        <a:xfrm>
          <a:off x="3506334" y="2357978"/>
          <a:ext cx="3493786" cy="2783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dirty="0">
              <a:latin typeface="Times New Roman" panose="02020603050405020304" pitchFamily="18" charset="0"/>
              <a:cs typeface="Times New Roman" panose="02020603050405020304" pitchFamily="18" charset="0"/>
            </a:rPr>
            <a:t>This Project Aims To Revolutionize The Vegetables And Fruits Retail Market, Especially The Roadside Vendors. Harnessing The Power Of AI, This Project Will Enable Customers To Identify Fresh Fruits And Vegs Just From Their Cell Phones And Locate Their Required Fruit. </a:t>
          </a:r>
        </a:p>
      </dsp:txBody>
      <dsp:txXfrm>
        <a:off x="3506334" y="2357978"/>
        <a:ext cx="3493786" cy="2783976"/>
      </dsp:txXfrm>
    </dsp:sp>
    <dsp:sp modelId="{098EE540-6BFB-41FD-AA1F-F6C956B3567F}">
      <dsp:nvSpPr>
        <dsp:cNvPr id="0" name=""/>
        <dsp:cNvSpPr/>
      </dsp:nvSpPr>
      <dsp:spPr>
        <a:xfrm>
          <a:off x="8103183" y="343704"/>
          <a:ext cx="1818562" cy="1818562"/>
        </a:xfrm>
        <a:prstGeom prst="round2DiagRect">
          <a:avLst>
            <a:gd name="adj1" fmla="val 29727"/>
            <a:gd name="adj2" fmla="val 0"/>
          </a:avLst>
        </a:prstGeom>
        <a:solidFill>
          <a:srgbClr val="7AB850"/>
        </a:solidFill>
        <a:ln>
          <a:noFill/>
        </a:ln>
        <a:effectLst/>
      </dsp:spPr>
      <dsp:style>
        <a:lnRef idx="0">
          <a:scrgbClr r="0" g="0" b="0"/>
        </a:lnRef>
        <a:fillRef idx="1">
          <a:scrgbClr r="0" g="0" b="0"/>
        </a:fillRef>
        <a:effectRef idx="0">
          <a:scrgbClr r="0" g="0" b="0"/>
        </a:effectRef>
        <a:fontRef idx="minor"/>
      </dsp:style>
    </dsp:sp>
    <dsp:sp modelId="{E9714E12-D637-421D-A4D9-229AF2C93402}">
      <dsp:nvSpPr>
        <dsp:cNvPr id="0" name=""/>
        <dsp:cNvSpPr/>
      </dsp:nvSpPr>
      <dsp:spPr>
        <a:xfrm>
          <a:off x="8490746" y="731346"/>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5C19BB-CFA1-4B82-BD6E-A424726FDF63}">
      <dsp:nvSpPr>
        <dsp:cNvPr id="0" name=""/>
        <dsp:cNvSpPr/>
      </dsp:nvSpPr>
      <dsp:spPr>
        <a:xfrm>
          <a:off x="7525206" y="2463668"/>
          <a:ext cx="2981250" cy="2145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cap="none" dirty="0">
              <a:latin typeface="Times New Roman" panose="02020603050405020304" pitchFamily="18" charset="0"/>
              <a:cs typeface="Times New Roman" panose="02020603050405020304" pitchFamily="18" charset="0"/>
            </a:rPr>
            <a:t>Upgrading These Rehris Would Provide Convenience To Both Customers And Sellers Through Smooth Retail, Also Reducing Traffic Congestions.</a:t>
          </a:r>
        </a:p>
      </dsp:txBody>
      <dsp:txXfrm>
        <a:off x="7525206" y="2463668"/>
        <a:ext cx="2981250" cy="21455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98CD1-A1C3-4E0B-89BE-E9806E3E3060}">
      <dsp:nvSpPr>
        <dsp:cNvPr id="0" name=""/>
        <dsp:cNvSpPr/>
      </dsp:nvSpPr>
      <dsp:spPr>
        <a:xfrm>
          <a:off x="0" y="1704456"/>
          <a:ext cx="10515600" cy="2624590"/>
        </a:xfrm>
        <a:prstGeom prst="roundRect">
          <a:avLst>
            <a:gd name="adj" fmla="val 10000"/>
          </a:avLst>
        </a:prstGeom>
        <a:solidFill>
          <a:srgbClr val="7AB850"/>
        </a:solidFill>
        <a:ln>
          <a:noFill/>
        </a:ln>
        <a:effectLst/>
      </dsp:spPr>
      <dsp:style>
        <a:lnRef idx="0">
          <a:scrgbClr r="0" g="0" b="0"/>
        </a:lnRef>
        <a:fillRef idx="1">
          <a:scrgbClr r="0" g="0" b="0"/>
        </a:fillRef>
        <a:effectRef idx="1">
          <a:scrgbClr r="0" g="0" b="0"/>
        </a:effectRef>
        <a:fontRef idx="minor"/>
      </dsp:style>
    </dsp:sp>
    <dsp:sp modelId="{F03BE069-B114-4C47-8C51-40B623E5AF0A}">
      <dsp:nvSpPr>
        <dsp:cNvPr id="0" name=""/>
        <dsp:cNvSpPr/>
      </dsp:nvSpPr>
      <dsp:spPr>
        <a:xfrm>
          <a:off x="190962" y="2073922"/>
          <a:ext cx="1699466" cy="1859060"/>
        </a:xfrm>
        <a:prstGeom prst="rect">
          <a:avLst/>
        </a:prstGeom>
        <a:blipFill>
          <a:blip xmlns:r="http://schemas.openxmlformats.org/officeDocument/2006/relationships" r:embed="rId1"/>
          <a:srcRect/>
          <a:stretch>
            <a:fillRect l="-28000" r="-28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E0CC7B9-4554-45F3-AA95-0502EA0C315B}">
      <dsp:nvSpPr>
        <dsp:cNvPr id="0" name=""/>
        <dsp:cNvSpPr/>
      </dsp:nvSpPr>
      <dsp:spPr>
        <a:xfrm>
          <a:off x="2081898" y="1957034"/>
          <a:ext cx="8433195" cy="2092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719" tIns="190719" rIns="190719" bIns="190719"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Fruit</a:t>
          </a:r>
          <a:r>
            <a:rPr lang="en-US" sz="1800" kern="1200" baseline="0" dirty="0">
              <a:latin typeface="Times New Roman" panose="02020603050405020304" pitchFamily="18" charset="0"/>
              <a:cs typeface="Times New Roman" panose="02020603050405020304" pitchFamily="18" charset="0"/>
            </a:rPr>
            <a:t> vending market is quite unmanaged, neither the prices are controlled by government nor the quality, thus customers face difficulty in finding and classifying healthy fruits, leading to compromised choices. This sector even lacks the proper infrastructure to facilitate customers. Considering these we are stepping up to solve these issues leveraging the power of AI.</a:t>
          </a:r>
        </a:p>
      </dsp:txBody>
      <dsp:txXfrm>
        <a:off x="2081898" y="1957034"/>
        <a:ext cx="8433195" cy="20928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58DBF-29A0-4123-BE31-0B40F78931F3}">
      <dsp:nvSpPr>
        <dsp:cNvPr id="0" name=""/>
        <dsp:cNvSpPr/>
      </dsp:nvSpPr>
      <dsp:spPr>
        <a:xfrm>
          <a:off x="0" y="0"/>
          <a:ext cx="8284768" cy="7146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Show details of every dataset </a:t>
          </a:r>
        </a:p>
      </dsp:txBody>
      <dsp:txXfrm>
        <a:off x="20932" y="20932"/>
        <a:ext cx="7429982" cy="672793"/>
      </dsp:txXfrm>
    </dsp:sp>
    <dsp:sp modelId="{4BE518EF-A677-4F3F-AAA2-0C84852631A2}">
      <dsp:nvSpPr>
        <dsp:cNvPr id="0" name=""/>
        <dsp:cNvSpPr/>
      </dsp:nvSpPr>
      <dsp:spPr>
        <a:xfrm>
          <a:off x="618667" y="813915"/>
          <a:ext cx="8284768" cy="7146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Clearly show performance of each models on each dataset</a:t>
          </a:r>
        </a:p>
      </dsp:txBody>
      <dsp:txXfrm>
        <a:off x="639599" y="834847"/>
        <a:ext cx="7159709" cy="672793"/>
      </dsp:txXfrm>
    </dsp:sp>
    <dsp:sp modelId="{3CBEBAFE-01DD-4143-B42C-1B5AAD0D91FD}">
      <dsp:nvSpPr>
        <dsp:cNvPr id="0" name=""/>
        <dsp:cNvSpPr/>
      </dsp:nvSpPr>
      <dsp:spPr>
        <a:xfrm>
          <a:off x="1237335" y="1627830"/>
          <a:ext cx="8284768" cy="7146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Application Design </a:t>
          </a:r>
        </a:p>
      </dsp:txBody>
      <dsp:txXfrm>
        <a:off x="1258267" y="1648762"/>
        <a:ext cx="7159709" cy="672793"/>
      </dsp:txXfrm>
    </dsp:sp>
    <dsp:sp modelId="{FAEBBCE9-C4E0-4C09-8AB4-7DB448B3D4D9}">
      <dsp:nvSpPr>
        <dsp:cNvPr id="0" name=""/>
        <dsp:cNvSpPr/>
      </dsp:nvSpPr>
      <dsp:spPr>
        <a:xfrm>
          <a:off x="1856003" y="2441745"/>
          <a:ext cx="8284768" cy="7146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Integration of MobileNet in Application</a:t>
          </a:r>
        </a:p>
      </dsp:txBody>
      <dsp:txXfrm>
        <a:off x="1876935" y="2462677"/>
        <a:ext cx="7159709" cy="672793"/>
      </dsp:txXfrm>
    </dsp:sp>
    <dsp:sp modelId="{8C6A9636-1A81-4C67-A7C1-65F037EBE7EC}">
      <dsp:nvSpPr>
        <dsp:cNvPr id="0" name=""/>
        <dsp:cNvSpPr/>
      </dsp:nvSpPr>
      <dsp:spPr>
        <a:xfrm>
          <a:off x="2474671" y="3255660"/>
          <a:ext cx="8284768" cy="7146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Implementation of YOLO for improved real-time object detection</a:t>
          </a:r>
        </a:p>
      </dsp:txBody>
      <dsp:txXfrm>
        <a:off x="2495603" y="3276592"/>
        <a:ext cx="7159709" cy="672793"/>
      </dsp:txXfrm>
    </dsp:sp>
    <dsp:sp modelId="{3B3F6F3A-8027-486D-83AE-53B411280C5D}">
      <dsp:nvSpPr>
        <dsp:cNvPr id="0" name=""/>
        <dsp:cNvSpPr/>
      </dsp:nvSpPr>
      <dsp:spPr>
        <a:xfrm>
          <a:off x="7820241" y="522096"/>
          <a:ext cx="464527" cy="46452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924760" y="522096"/>
        <a:ext cx="255489" cy="349557"/>
      </dsp:txXfrm>
    </dsp:sp>
    <dsp:sp modelId="{693B2726-97B6-4C4D-89E9-CD2DF37F8732}">
      <dsp:nvSpPr>
        <dsp:cNvPr id="0" name=""/>
        <dsp:cNvSpPr/>
      </dsp:nvSpPr>
      <dsp:spPr>
        <a:xfrm>
          <a:off x="8438909" y="1336012"/>
          <a:ext cx="464527" cy="46452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543428" y="1336012"/>
        <a:ext cx="255489" cy="349557"/>
      </dsp:txXfrm>
    </dsp:sp>
    <dsp:sp modelId="{FB60A0C2-FE0C-4F04-90AA-5D4B0B8FDDAC}">
      <dsp:nvSpPr>
        <dsp:cNvPr id="0" name=""/>
        <dsp:cNvSpPr/>
      </dsp:nvSpPr>
      <dsp:spPr>
        <a:xfrm>
          <a:off x="9057577" y="2138016"/>
          <a:ext cx="464527" cy="46452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162096" y="2138016"/>
        <a:ext cx="255489" cy="349557"/>
      </dsp:txXfrm>
    </dsp:sp>
    <dsp:sp modelId="{B18B61CF-6B18-4839-9E4A-ADDF3E311B97}">
      <dsp:nvSpPr>
        <dsp:cNvPr id="0" name=""/>
        <dsp:cNvSpPr/>
      </dsp:nvSpPr>
      <dsp:spPr>
        <a:xfrm>
          <a:off x="9676244" y="2959872"/>
          <a:ext cx="464527" cy="46452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780763" y="2959872"/>
        <a:ext cx="255489" cy="349557"/>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9F4F75-F7F6-4ED7-85B7-411BAB636806}" type="datetimeFigureOut">
              <a:rPr lang="en-US" smtClean="0"/>
              <a:t>2/28/2024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3CAF2A-0694-4EDF-8393-8B3B99F4F872}" type="slidenum">
              <a:rPr lang="en-US" smtClean="0"/>
              <a:t>‹#›</a:t>
            </a:fld>
            <a:endParaRPr lang="en-US"/>
          </a:p>
        </p:txBody>
      </p:sp>
    </p:spTree>
    <p:extLst>
      <p:ext uri="{BB962C8B-B14F-4D97-AF65-F5344CB8AC3E}">
        <p14:creationId xmlns:p14="http://schemas.microsoft.com/office/powerpoint/2010/main" val="3416548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3803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373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8110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6789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0829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6221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5856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934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6792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4827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0899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9622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8789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455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7708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660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2724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5133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7247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3125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2371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2251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59E286B6-ECA9-18AC-A10F-B8D8EA6C2D41}"/>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63113CA8-A32F-7613-3537-0E687474648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9690580C-9E8D-7828-7F69-A3B9F00B33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158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0528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637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D39F2DE6-7D3A-248E-5FEA-047E60459F4C}"/>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25AB0D8C-D59B-5184-6532-D0A41CF5DBF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ECDDEA72-FE61-4A4B-9131-C377EB23A0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583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E0117B1B-9409-F3DE-5A3A-FA9C2749FFCB}"/>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DAE3E59C-29A0-9CCE-C45E-5FB2486FB9D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CB2C963E-B9AA-205A-991B-EFDCE7DDCC3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5429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6203DBB8-3FCB-A5E6-E69B-B5E94E212E68}"/>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55232625-3A7D-F10E-15B7-A810D5F8391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709ED726-C6D6-C3BC-B116-D2E59FDC638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389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CB21BD3E-7FFB-6587-6EFE-E25D20B0F58A}"/>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A68DE071-1E6D-B811-7833-928808CEE20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2C48EC07-C6B6-B307-3880-220D027E0FB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4611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14A8CFEA-C1CF-5466-C184-01DBEABC29C0}"/>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276AF53C-986A-0BE9-C52E-33CCB65759A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3E5043EE-791F-C1BF-E0F9-A0F2ECE2F8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0671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7105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BA30-115E-8BF7-96D7-9E5B3F501B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1E3D29B6-0F1A-C394-E2BF-85A09D5B0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8CB4F633-3EC4-5756-9C8D-23309A18D9BB}"/>
              </a:ext>
            </a:extLst>
          </p:cNvPr>
          <p:cNvSpPr>
            <a:spLocks noGrp="1"/>
          </p:cNvSpPr>
          <p:nvPr>
            <p:ph type="dt" sz="half" idx="10"/>
          </p:nvPr>
        </p:nvSpPr>
        <p:spPr/>
        <p:txBody>
          <a:bodyPr/>
          <a:lstStyle/>
          <a:p>
            <a:fld id="{57F57944-04A2-4756-81C6-A835AF7F781C}" type="datetimeFigureOut">
              <a:rPr lang="en-PK" smtClean="0"/>
              <a:t>28/02/2024</a:t>
            </a:fld>
            <a:endParaRPr lang="en-PK"/>
          </a:p>
        </p:txBody>
      </p:sp>
      <p:sp>
        <p:nvSpPr>
          <p:cNvPr id="5" name="Footer Placeholder 4">
            <a:extLst>
              <a:ext uri="{FF2B5EF4-FFF2-40B4-BE49-F238E27FC236}">
                <a16:creationId xmlns:a16="http://schemas.microsoft.com/office/drawing/2014/main" id="{8A4169F1-3318-5BE2-B99D-3DE97D8E7044}"/>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60D3E73A-AA7D-803F-D48D-ADA812D22151}"/>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3770518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911B-6CA9-2C15-EBF9-13934AF69E99}"/>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5B6084E3-0BD3-D9FB-A07E-C0E5B70EF8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F47958C8-2698-A6B4-1D70-2ACE31B241AE}"/>
              </a:ext>
            </a:extLst>
          </p:cNvPr>
          <p:cNvSpPr>
            <a:spLocks noGrp="1"/>
          </p:cNvSpPr>
          <p:nvPr>
            <p:ph type="dt" sz="half" idx="10"/>
          </p:nvPr>
        </p:nvSpPr>
        <p:spPr/>
        <p:txBody>
          <a:bodyPr/>
          <a:lstStyle/>
          <a:p>
            <a:fld id="{57F57944-04A2-4756-81C6-A835AF7F781C}" type="datetimeFigureOut">
              <a:rPr lang="en-PK" smtClean="0"/>
              <a:t>28/02/2024</a:t>
            </a:fld>
            <a:endParaRPr lang="en-PK"/>
          </a:p>
        </p:txBody>
      </p:sp>
      <p:sp>
        <p:nvSpPr>
          <p:cNvPr id="5" name="Footer Placeholder 4">
            <a:extLst>
              <a:ext uri="{FF2B5EF4-FFF2-40B4-BE49-F238E27FC236}">
                <a16:creationId xmlns:a16="http://schemas.microsoft.com/office/drawing/2014/main" id="{79256560-5CFD-6CFD-679B-B4B364FB2E28}"/>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290AA919-EFF6-B503-CA2C-5DD32336A734}"/>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663464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B4EB16-ABE1-B1EA-418D-DDE867AD28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828BDC0C-70CB-2138-EF38-FBE7B537AA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EBF5733C-5DE4-E383-DE59-4DC08661F804}"/>
              </a:ext>
            </a:extLst>
          </p:cNvPr>
          <p:cNvSpPr>
            <a:spLocks noGrp="1"/>
          </p:cNvSpPr>
          <p:nvPr>
            <p:ph type="dt" sz="half" idx="10"/>
          </p:nvPr>
        </p:nvSpPr>
        <p:spPr/>
        <p:txBody>
          <a:bodyPr/>
          <a:lstStyle/>
          <a:p>
            <a:fld id="{57F57944-04A2-4756-81C6-A835AF7F781C}" type="datetimeFigureOut">
              <a:rPr lang="en-PK" smtClean="0"/>
              <a:t>28/02/2024</a:t>
            </a:fld>
            <a:endParaRPr lang="en-PK"/>
          </a:p>
        </p:txBody>
      </p:sp>
      <p:sp>
        <p:nvSpPr>
          <p:cNvPr id="5" name="Footer Placeholder 4">
            <a:extLst>
              <a:ext uri="{FF2B5EF4-FFF2-40B4-BE49-F238E27FC236}">
                <a16:creationId xmlns:a16="http://schemas.microsoft.com/office/drawing/2014/main" id="{91328C2F-D30E-580E-9B26-67473A1322E8}"/>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7A40C96F-3935-460B-6713-ACC2407BECC3}"/>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528878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6"/>
        <p:cNvGrpSpPr/>
        <p:nvPr/>
      </p:nvGrpSpPr>
      <p:grpSpPr>
        <a:xfrm>
          <a:off x="0" y="0"/>
          <a:ext cx="0" cy="0"/>
          <a:chOff x="0" y="0"/>
          <a:chExt cx="0" cy="0"/>
        </a:xfrm>
      </p:grpSpPr>
      <p:sp>
        <p:nvSpPr>
          <p:cNvPr id="17" name="Google Shape;17;p24"/>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lvl1pPr lvl="0" algn="l">
              <a:lnSpc>
                <a:spcPct val="90000"/>
              </a:lnSpc>
              <a:spcBef>
                <a:spcPts val="0"/>
              </a:spcBef>
              <a:spcAft>
                <a:spcPts val="0"/>
              </a:spcAft>
              <a:buClr>
                <a:srgbClr val="3F3F3F"/>
              </a:buClr>
              <a:buSzPts val="2800"/>
              <a:buFont typeface="Garamond"/>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4"/>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lvl1pPr marL="0" lvl="0" indent="0" algn="ctr">
              <a:spcBef>
                <a:spcPts val="0"/>
              </a:spcBef>
              <a:buNone/>
              <a:defRPr sz="1200" b="0" i="1" u="none" strike="noStrike" cap="none">
                <a:solidFill>
                  <a:srgbClr val="3F3F3F"/>
                </a:solidFill>
                <a:latin typeface="Garamond"/>
                <a:ea typeface="Garamond"/>
                <a:cs typeface="Garamond"/>
                <a:sym typeface="Garamond"/>
              </a:defRPr>
            </a:lvl1pPr>
            <a:lvl2pPr marL="0" lvl="1" indent="0" algn="ctr">
              <a:spcBef>
                <a:spcPts val="0"/>
              </a:spcBef>
              <a:buNone/>
              <a:defRPr sz="1200" b="0" i="1" u="none" strike="noStrike" cap="none">
                <a:solidFill>
                  <a:srgbClr val="3F3F3F"/>
                </a:solidFill>
                <a:latin typeface="Garamond"/>
                <a:ea typeface="Garamond"/>
                <a:cs typeface="Garamond"/>
                <a:sym typeface="Garamond"/>
              </a:defRPr>
            </a:lvl2pPr>
            <a:lvl3pPr marL="0" lvl="2" indent="0" algn="ctr">
              <a:spcBef>
                <a:spcPts val="0"/>
              </a:spcBef>
              <a:buNone/>
              <a:defRPr sz="1200" b="0" i="1" u="none" strike="noStrike" cap="none">
                <a:solidFill>
                  <a:srgbClr val="3F3F3F"/>
                </a:solidFill>
                <a:latin typeface="Garamond"/>
                <a:ea typeface="Garamond"/>
                <a:cs typeface="Garamond"/>
                <a:sym typeface="Garamond"/>
              </a:defRPr>
            </a:lvl3pPr>
            <a:lvl4pPr marL="0" lvl="3" indent="0" algn="ctr">
              <a:spcBef>
                <a:spcPts val="0"/>
              </a:spcBef>
              <a:buNone/>
              <a:defRPr sz="1200" b="0" i="1" u="none" strike="noStrike" cap="none">
                <a:solidFill>
                  <a:srgbClr val="3F3F3F"/>
                </a:solidFill>
                <a:latin typeface="Garamond"/>
                <a:ea typeface="Garamond"/>
                <a:cs typeface="Garamond"/>
                <a:sym typeface="Garamond"/>
              </a:defRPr>
            </a:lvl4pPr>
            <a:lvl5pPr marL="0" lvl="4" indent="0" algn="ctr">
              <a:spcBef>
                <a:spcPts val="0"/>
              </a:spcBef>
              <a:buNone/>
              <a:defRPr sz="1200" b="0" i="1" u="none" strike="noStrike" cap="none">
                <a:solidFill>
                  <a:srgbClr val="3F3F3F"/>
                </a:solidFill>
                <a:latin typeface="Garamond"/>
                <a:ea typeface="Garamond"/>
                <a:cs typeface="Garamond"/>
                <a:sym typeface="Garamond"/>
              </a:defRPr>
            </a:lvl5pPr>
            <a:lvl6pPr marL="0" lvl="5" indent="0" algn="ctr">
              <a:spcBef>
                <a:spcPts val="0"/>
              </a:spcBef>
              <a:buNone/>
              <a:defRPr sz="1200" b="0" i="1" u="none" strike="noStrike" cap="none">
                <a:solidFill>
                  <a:srgbClr val="3F3F3F"/>
                </a:solidFill>
                <a:latin typeface="Garamond"/>
                <a:ea typeface="Garamond"/>
                <a:cs typeface="Garamond"/>
                <a:sym typeface="Garamond"/>
              </a:defRPr>
            </a:lvl6pPr>
            <a:lvl7pPr marL="0" lvl="6" indent="0" algn="ctr">
              <a:spcBef>
                <a:spcPts val="0"/>
              </a:spcBef>
              <a:buNone/>
              <a:defRPr sz="1200" b="0" i="1" u="none" strike="noStrike" cap="none">
                <a:solidFill>
                  <a:srgbClr val="3F3F3F"/>
                </a:solidFill>
                <a:latin typeface="Garamond"/>
                <a:ea typeface="Garamond"/>
                <a:cs typeface="Garamond"/>
                <a:sym typeface="Garamond"/>
              </a:defRPr>
            </a:lvl7pPr>
            <a:lvl8pPr marL="0" lvl="7" indent="0" algn="ctr">
              <a:spcBef>
                <a:spcPts val="0"/>
              </a:spcBef>
              <a:buNone/>
              <a:defRPr sz="1200" b="0" i="1" u="none" strike="noStrike" cap="none">
                <a:solidFill>
                  <a:srgbClr val="3F3F3F"/>
                </a:solidFill>
                <a:latin typeface="Garamond"/>
                <a:ea typeface="Garamond"/>
                <a:cs typeface="Garamond"/>
                <a:sym typeface="Garamond"/>
              </a:defRPr>
            </a:lvl8pPr>
            <a:lvl9pPr marL="0" lvl="8" indent="0" algn="ctr">
              <a:spcBef>
                <a:spcPts val="0"/>
              </a:spcBef>
              <a:buNone/>
              <a:defRPr sz="1200" b="0" i="1" u="none" strike="noStrike" cap="none">
                <a:solidFill>
                  <a:srgbClr val="3F3F3F"/>
                </a:solidFill>
                <a:latin typeface="Garamond"/>
                <a:ea typeface="Garamond"/>
                <a:cs typeface="Garamond"/>
                <a:sym typeface="Garamond"/>
              </a:defRPr>
            </a:lvl9pPr>
          </a:lstStyle>
          <a:p>
            <a:pPr marL="0" lvl="0" indent="0" algn="ctr" rtl="0">
              <a:spcBef>
                <a:spcPts val="0"/>
              </a:spcBef>
              <a:spcAft>
                <a:spcPts val="0"/>
              </a:spcAft>
              <a:buNone/>
            </a:pPr>
            <a:fld id="{00000000-1234-1234-1234-123412341234}" type="slidenum">
              <a:rPr lang="en-US"/>
              <a:t>‹#›</a:t>
            </a:fld>
            <a:endParaRPr/>
          </a:p>
        </p:txBody>
      </p:sp>
      <p:sp>
        <p:nvSpPr>
          <p:cNvPr id="19" name="Google Shape;19;p24"/>
          <p:cNvSpPr txBox="1">
            <a:spLocks noGrp="1"/>
          </p:cNvSpPr>
          <p:nvPr>
            <p:ph type="ftr" idx="11"/>
          </p:nvPr>
        </p:nvSpPr>
        <p:spPr>
          <a:xfrm>
            <a:off x="432000" y="6356350"/>
            <a:ext cx="4114800" cy="365125"/>
          </a:xfrm>
          <a:prstGeom prst="rect">
            <a:avLst/>
          </a:prstGeom>
          <a:noFill/>
          <a:ln w="9525" cap="flat" cmpd="sng">
            <a:solidFill>
              <a:srgbClr val="F2F2F2">
                <a:alpha val="49803"/>
              </a:srgbClr>
            </a:solidFill>
            <a:prstDash val="solid"/>
            <a:round/>
            <a:headEnd type="none" w="sm" len="sm"/>
            <a:tailEnd type="none" w="sm" len="sm"/>
          </a:ln>
        </p:spPr>
        <p:txBody>
          <a:bodyPr spcFirstLastPara="1" wrap="square" lIns="72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4"/>
          <p:cNvSpPr/>
          <p:nvPr/>
        </p:nvSpPr>
        <p:spPr>
          <a:xfrm>
            <a:off x="432000" y="432000"/>
            <a:ext cx="84835" cy="6957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21" name="Google Shape;21;p24"/>
          <p:cNvSpPr txBox="1">
            <a:spLocks noGrp="1"/>
          </p:cNvSpPr>
          <p:nvPr>
            <p:ph type="body" idx="1"/>
          </p:nvPr>
        </p:nvSpPr>
        <p:spPr>
          <a:xfrm>
            <a:off x="1640305" y="2165852"/>
            <a:ext cx="8911390" cy="2526297"/>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1000"/>
              </a:spcBef>
              <a:spcAft>
                <a:spcPts val="0"/>
              </a:spcAft>
              <a:buSzPts val="6000"/>
              <a:buNone/>
              <a:defRPr sz="6000"/>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64191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41EBF-CC09-4D68-9D34-B2B7C228C56D}"/>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E84C70FD-32AF-4EEF-4B16-B085A5DC02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92BCC277-BF5E-429B-97D4-32FC14B9732A}"/>
              </a:ext>
            </a:extLst>
          </p:cNvPr>
          <p:cNvSpPr>
            <a:spLocks noGrp="1"/>
          </p:cNvSpPr>
          <p:nvPr>
            <p:ph type="dt" sz="half" idx="10"/>
          </p:nvPr>
        </p:nvSpPr>
        <p:spPr/>
        <p:txBody>
          <a:bodyPr/>
          <a:lstStyle/>
          <a:p>
            <a:fld id="{57F57944-04A2-4756-81C6-A835AF7F781C}" type="datetimeFigureOut">
              <a:rPr lang="en-PK" smtClean="0"/>
              <a:t>28/02/2024</a:t>
            </a:fld>
            <a:endParaRPr lang="en-PK"/>
          </a:p>
        </p:txBody>
      </p:sp>
      <p:sp>
        <p:nvSpPr>
          <p:cNvPr id="5" name="Footer Placeholder 4">
            <a:extLst>
              <a:ext uri="{FF2B5EF4-FFF2-40B4-BE49-F238E27FC236}">
                <a16:creationId xmlns:a16="http://schemas.microsoft.com/office/drawing/2014/main" id="{6BD8688D-82F7-CFA5-53B7-84C71AC5F87E}"/>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CA55D074-2013-332F-46E8-271BCE723A0E}"/>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373980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6B10A-8DAF-FADF-0879-814B9FA358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2F4C5237-C44B-F67E-9C9B-911527A59C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0F02ED-E39A-02E0-FE3B-36CD7582711E}"/>
              </a:ext>
            </a:extLst>
          </p:cNvPr>
          <p:cNvSpPr>
            <a:spLocks noGrp="1"/>
          </p:cNvSpPr>
          <p:nvPr>
            <p:ph type="dt" sz="half" idx="10"/>
          </p:nvPr>
        </p:nvSpPr>
        <p:spPr/>
        <p:txBody>
          <a:bodyPr/>
          <a:lstStyle/>
          <a:p>
            <a:fld id="{57F57944-04A2-4756-81C6-A835AF7F781C}" type="datetimeFigureOut">
              <a:rPr lang="en-PK" smtClean="0"/>
              <a:t>28/02/2024</a:t>
            </a:fld>
            <a:endParaRPr lang="en-PK"/>
          </a:p>
        </p:txBody>
      </p:sp>
      <p:sp>
        <p:nvSpPr>
          <p:cNvPr id="5" name="Footer Placeholder 4">
            <a:extLst>
              <a:ext uri="{FF2B5EF4-FFF2-40B4-BE49-F238E27FC236}">
                <a16:creationId xmlns:a16="http://schemas.microsoft.com/office/drawing/2014/main" id="{48A110A6-80DA-BF32-0280-42B05A3CACF4}"/>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8A16A1F1-5201-40F6-70DC-3229E09DF6D2}"/>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4051191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B23D0-BF10-C898-BD04-85DE646ADB56}"/>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7EA772B2-1A00-C433-B261-A4FFD334FE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502662D8-B84F-16AA-A0B8-761793EE6D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89C738DF-5A06-47F9-C2D4-A44821AE05D0}"/>
              </a:ext>
            </a:extLst>
          </p:cNvPr>
          <p:cNvSpPr>
            <a:spLocks noGrp="1"/>
          </p:cNvSpPr>
          <p:nvPr>
            <p:ph type="dt" sz="half" idx="10"/>
          </p:nvPr>
        </p:nvSpPr>
        <p:spPr/>
        <p:txBody>
          <a:bodyPr/>
          <a:lstStyle/>
          <a:p>
            <a:fld id="{57F57944-04A2-4756-81C6-A835AF7F781C}" type="datetimeFigureOut">
              <a:rPr lang="en-PK" smtClean="0"/>
              <a:t>28/02/2024</a:t>
            </a:fld>
            <a:endParaRPr lang="en-PK"/>
          </a:p>
        </p:txBody>
      </p:sp>
      <p:sp>
        <p:nvSpPr>
          <p:cNvPr id="6" name="Footer Placeholder 5">
            <a:extLst>
              <a:ext uri="{FF2B5EF4-FFF2-40B4-BE49-F238E27FC236}">
                <a16:creationId xmlns:a16="http://schemas.microsoft.com/office/drawing/2014/main" id="{72A71379-A816-9AF5-4840-83711EBBF41C}"/>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2DD1976A-2E6E-56FE-4F7F-0D4FD156A87D}"/>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1097299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4D85-1E4E-B0D5-838B-3DB65412914D}"/>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CCDBFFD2-FC86-4D8D-68E9-29D635C99B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B31209-2BCC-B8F3-465D-7363428C0A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74A6C767-8AA4-B019-957E-A12209EE3D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D069B4-A334-99F5-C1D3-C3F873847D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3FA653E5-0B5F-9383-FC1C-A76E47389716}"/>
              </a:ext>
            </a:extLst>
          </p:cNvPr>
          <p:cNvSpPr>
            <a:spLocks noGrp="1"/>
          </p:cNvSpPr>
          <p:nvPr>
            <p:ph type="dt" sz="half" idx="10"/>
          </p:nvPr>
        </p:nvSpPr>
        <p:spPr/>
        <p:txBody>
          <a:bodyPr/>
          <a:lstStyle/>
          <a:p>
            <a:fld id="{57F57944-04A2-4756-81C6-A835AF7F781C}" type="datetimeFigureOut">
              <a:rPr lang="en-PK" smtClean="0"/>
              <a:t>28/02/2024</a:t>
            </a:fld>
            <a:endParaRPr lang="en-PK"/>
          </a:p>
        </p:txBody>
      </p:sp>
      <p:sp>
        <p:nvSpPr>
          <p:cNvPr id="8" name="Footer Placeholder 7">
            <a:extLst>
              <a:ext uri="{FF2B5EF4-FFF2-40B4-BE49-F238E27FC236}">
                <a16:creationId xmlns:a16="http://schemas.microsoft.com/office/drawing/2014/main" id="{2C4B424A-6503-FD97-B8B3-7F91AD83AC1D}"/>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75EF2554-B94D-568B-632C-2133E1090817}"/>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374270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5616-4668-7EC3-7DD1-F3E93037F74E}"/>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C10F8F55-B88D-9063-C929-6400D26329A1}"/>
              </a:ext>
            </a:extLst>
          </p:cNvPr>
          <p:cNvSpPr>
            <a:spLocks noGrp="1"/>
          </p:cNvSpPr>
          <p:nvPr>
            <p:ph type="dt" sz="half" idx="10"/>
          </p:nvPr>
        </p:nvSpPr>
        <p:spPr/>
        <p:txBody>
          <a:bodyPr/>
          <a:lstStyle/>
          <a:p>
            <a:fld id="{57F57944-04A2-4756-81C6-A835AF7F781C}" type="datetimeFigureOut">
              <a:rPr lang="en-PK" smtClean="0"/>
              <a:t>28/02/2024</a:t>
            </a:fld>
            <a:endParaRPr lang="en-PK"/>
          </a:p>
        </p:txBody>
      </p:sp>
      <p:sp>
        <p:nvSpPr>
          <p:cNvPr id="4" name="Footer Placeholder 3">
            <a:extLst>
              <a:ext uri="{FF2B5EF4-FFF2-40B4-BE49-F238E27FC236}">
                <a16:creationId xmlns:a16="http://schemas.microsoft.com/office/drawing/2014/main" id="{1C47EF8D-BE4C-1E39-118D-B05892048060}"/>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612BB43D-90FC-4643-438A-525338C97530}"/>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2027495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2EA856-51E8-FDEB-8EE2-AB209DC32ED9}"/>
              </a:ext>
            </a:extLst>
          </p:cNvPr>
          <p:cNvSpPr>
            <a:spLocks noGrp="1"/>
          </p:cNvSpPr>
          <p:nvPr>
            <p:ph type="dt" sz="half" idx="10"/>
          </p:nvPr>
        </p:nvSpPr>
        <p:spPr/>
        <p:txBody>
          <a:bodyPr/>
          <a:lstStyle/>
          <a:p>
            <a:fld id="{57F57944-04A2-4756-81C6-A835AF7F781C}" type="datetimeFigureOut">
              <a:rPr lang="en-PK" smtClean="0"/>
              <a:t>28/02/2024</a:t>
            </a:fld>
            <a:endParaRPr lang="en-PK"/>
          </a:p>
        </p:txBody>
      </p:sp>
      <p:sp>
        <p:nvSpPr>
          <p:cNvPr id="3" name="Footer Placeholder 2">
            <a:extLst>
              <a:ext uri="{FF2B5EF4-FFF2-40B4-BE49-F238E27FC236}">
                <a16:creationId xmlns:a16="http://schemas.microsoft.com/office/drawing/2014/main" id="{82D068CC-3B48-E27B-C71F-EA737DA9DA57}"/>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9181062C-FDE9-9550-F745-ABF760CFB72C}"/>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1729975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9AC3-0F03-55E1-6EEF-E63F1512EA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15C28C2C-226B-D067-EA5C-7FE6E9FD23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21B8676A-E522-38B2-1D64-AA5D61E41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4029F6-726B-884E-3132-FE3716A26A00}"/>
              </a:ext>
            </a:extLst>
          </p:cNvPr>
          <p:cNvSpPr>
            <a:spLocks noGrp="1"/>
          </p:cNvSpPr>
          <p:nvPr>
            <p:ph type="dt" sz="half" idx="10"/>
          </p:nvPr>
        </p:nvSpPr>
        <p:spPr/>
        <p:txBody>
          <a:bodyPr/>
          <a:lstStyle/>
          <a:p>
            <a:fld id="{57F57944-04A2-4756-81C6-A835AF7F781C}" type="datetimeFigureOut">
              <a:rPr lang="en-PK" smtClean="0"/>
              <a:t>28/02/2024</a:t>
            </a:fld>
            <a:endParaRPr lang="en-PK"/>
          </a:p>
        </p:txBody>
      </p:sp>
      <p:sp>
        <p:nvSpPr>
          <p:cNvPr id="6" name="Footer Placeholder 5">
            <a:extLst>
              <a:ext uri="{FF2B5EF4-FFF2-40B4-BE49-F238E27FC236}">
                <a16:creationId xmlns:a16="http://schemas.microsoft.com/office/drawing/2014/main" id="{91915953-9647-ED88-A6DA-946E385E4DC3}"/>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537C79A7-479F-7E9C-1338-D76C905087B6}"/>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3466098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B26CF-5F13-683C-F0E9-3F6D2C7851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5C283B22-62A6-67B9-BC34-99AF8CD37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0A0FD1A1-79AD-597D-DAF1-76C2243D73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061278-5DA8-6154-19A0-05EB224EA135}"/>
              </a:ext>
            </a:extLst>
          </p:cNvPr>
          <p:cNvSpPr>
            <a:spLocks noGrp="1"/>
          </p:cNvSpPr>
          <p:nvPr>
            <p:ph type="dt" sz="half" idx="10"/>
          </p:nvPr>
        </p:nvSpPr>
        <p:spPr/>
        <p:txBody>
          <a:bodyPr/>
          <a:lstStyle/>
          <a:p>
            <a:fld id="{57F57944-04A2-4756-81C6-A835AF7F781C}" type="datetimeFigureOut">
              <a:rPr lang="en-PK" smtClean="0"/>
              <a:t>28/02/2024</a:t>
            </a:fld>
            <a:endParaRPr lang="en-PK"/>
          </a:p>
        </p:txBody>
      </p:sp>
      <p:sp>
        <p:nvSpPr>
          <p:cNvPr id="6" name="Footer Placeholder 5">
            <a:extLst>
              <a:ext uri="{FF2B5EF4-FFF2-40B4-BE49-F238E27FC236}">
                <a16:creationId xmlns:a16="http://schemas.microsoft.com/office/drawing/2014/main" id="{687FF944-5866-1065-D649-9000129B46DE}"/>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79E098EF-C696-1CAA-7F22-5CB5A52E6D7D}"/>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3951076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CE324A-2511-B484-57F8-1EE2120EF9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E7771AD1-2015-8887-B14E-104F2BED30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1A5745C2-CC3F-7DC4-2B81-760DC6FC0F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57944-04A2-4756-81C6-A835AF7F781C}" type="datetimeFigureOut">
              <a:rPr lang="en-PK" smtClean="0"/>
              <a:t>28/02/2024</a:t>
            </a:fld>
            <a:endParaRPr lang="en-PK"/>
          </a:p>
        </p:txBody>
      </p:sp>
      <p:sp>
        <p:nvSpPr>
          <p:cNvPr id="5" name="Footer Placeholder 4">
            <a:extLst>
              <a:ext uri="{FF2B5EF4-FFF2-40B4-BE49-F238E27FC236}">
                <a16:creationId xmlns:a16="http://schemas.microsoft.com/office/drawing/2014/main" id="{85608619-9755-F21E-887A-7DA7755EA3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850C3772-638D-088C-818D-A150845CB6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B665C9-6F88-4EF7-B34A-3D6850C34E45}" type="slidenum">
              <a:rPr lang="en-PK" smtClean="0"/>
              <a:t>‹#›</a:t>
            </a:fld>
            <a:endParaRPr lang="en-PK"/>
          </a:p>
        </p:txBody>
      </p:sp>
    </p:spTree>
    <p:extLst>
      <p:ext uri="{BB962C8B-B14F-4D97-AF65-F5344CB8AC3E}">
        <p14:creationId xmlns:p14="http://schemas.microsoft.com/office/powerpoint/2010/main" val="887428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68.jpeg"/><Relationship Id="rId4" Type="http://schemas.openxmlformats.org/officeDocument/2006/relationships/image" Target="../media/image67.jpeg"/></Relationships>
</file>

<file path=ppt/slides/_rels/slide3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71.jpeg"/><Relationship Id="rId4" Type="http://schemas.openxmlformats.org/officeDocument/2006/relationships/image" Target="../media/image70.jpeg"/></Relationships>
</file>

<file path=ppt/slides/_rels/slide33.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jpeg"/><Relationship Id="rId7" Type="http://schemas.openxmlformats.org/officeDocument/2006/relationships/image" Target="../media/image76.jpe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7.xml"/><Relationship Id="rId3" Type="http://schemas.microsoft.com/office/2007/relationships/media" Target="../media/media2.mp4"/><Relationship Id="rId7"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80.png"/><Relationship Id="rId5" Type="http://schemas.microsoft.com/office/2007/relationships/media" Target="../media/media3.mp4"/><Relationship Id="rId10" Type="http://schemas.openxmlformats.org/officeDocument/2006/relationships/image" Target="../media/image79.png"/><Relationship Id="rId4" Type="http://schemas.openxmlformats.org/officeDocument/2006/relationships/video" Target="../media/media2.mp4"/><Relationship Id="rId9"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openxmlformats.org/officeDocument/2006/relationships/hyperlink" Target="https://data.mendeley.com/datasets/bdd69gyhv8/1" TargetMode="External"/><Relationship Id="rId3" Type="http://schemas.openxmlformats.org/officeDocument/2006/relationships/hyperlink" Target="https://ieee-dataport.org/open-access/fruitsgb-top-indian-fruits-quality" TargetMode="External"/><Relationship Id="rId7" Type="http://schemas.openxmlformats.org/officeDocument/2006/relationships/hyperlink" Target="https://drive.google.com/drive/folders/1sQtO8jyAUoWS2DGCWbCAT2Kn5ZqS2-Mq"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hyperlink" Target="https://data.mendeley.com/datasets/6nxnjbn9w6/1" TargetMode="External"/><Relationship Id="rId5" Type="http://schemas.openxmlformats.org/officeDocument/2006/relationships/hyperlink" Target="https://data.mendeley.com/datasets/b6fftwbr2v/3" TargetMode="External"/><Relationship Id="rId4" Type="http://schemas.openxmlformats.org/officeDocument/2006/relationships/hyperlink" Target="https://www.kaggle.com/datasets/muhriddinmuxiddinov/fruits-and-vegetables-dataset" TargetMode="External"/></Relationships>
</file>

<file path=ppt/slides/_rels/slide36.xml.rels><?xml version="1.0" encoding="UTF-8" standalone="yes"?>
<Relationships xmlns="http://schemas.openxmlformats.org/package/2006/relationships"><Relationship Id="rId3" Type="http://schemas.microsoft.com/office/2007/relationships/media" Target="../media/media5.mp4"/><Relationship Id="rId7" Type="http://schemas.openxmlformats.org/officeDocument/2006/relationships/image" Target="../media/image82.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81.png"/><Relationship Id="rId5" Type="http://schemas.openxmlformats.org/officeDocument/2006/relationships/notesSlide" Target="../notesSlides/notesSlide29.xml"/><Relationship Id="rId4"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microsoft.com/office/2007/relationships/media" Target="../media/media7.mp4"/><Relationship Id="rId7" Type="http://schemas.openxmlformats.org/officeDocument/2006/relationships/image" Target="../media/image84.png"/><Relationship Id="rId2" Type="http://schemas.microsoft.com/office/2007/relationships/media" Target="../media/media6.mp4"/><Relationship Id="rId1" Type="http://schemas.openxmlformats.org/officeDocument/2006/relationships/video" Target="NULL" TargetMode="External"/><Relationship Id="rId6" Type="http://schemas.openxmlformats.org/officeDocument/2006/relationships/image" Target="../media/image83.png"/><Relationship Id="rId5" Type="http://schemas.openxmlformats.org/officeDocument/2006/relationships/notesSlide" Target="../notesSlides/notesSlide30.xml"/><Relationship Id="rId4"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microsoft.com/office/2007/relationships/media" Target="../media/media9.mp4"/><Relationship Id="rId7" Type="http://schemas.openxmlformats.org/officeDocument/2006/relationships/image" Target="../media/image86.png"/><Relationship Id="rId2" Type="http://schemas.microsoft.com/office/2007/relationships/media" Target="../media/media8.mp4"/><Relationship Id="rId1" Type="http://schemas.openxmlformats.org/officeDocument/2006/relationships/video" Target="NULL" TargetMode="External"/><Relationship Id="rId6" Type="http://schemas.openxmlformats.org/officeDocument/2006/relationships/image" Target="../media/image85.png"/><Relationship Id="rId5" Type="http://schemas.openxmlformats.org/officeDocument/2006/relationships/notesSlide" Target="../notesSlides/notesSlide31.xml"/><Relationship Id="rId4"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39000" b="-39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857481E-64D3-5390-390F-48EFAB1E9D54}"/>
              </a:ext>
            </a:extLst>
          </p:cNvPr>
          <p:cNvSpPr>
            <a:spLocks noGrp="1"/>
          </p:cNvSpPr>
          <p:nvPr>
            <p:ph type="subTitle" idx="1"/>
          </p:nvPr>
        </p:nvSpPr>
        <p:spPr>
          <a:xfrm>
            <a:off x="1509932" y="2729948"/>
            <a:ext cx="9144000" cy="4128052"/>
          </a:xfrm>
          <a:blipFill>
            <a:blip r:embed="rId3">
              <a:alphaModFix amt="27000"/>
            </a:blip>
            <a:tile tx="0" ty="0" sx="100000" sy="100000" flip="none" algn="tl"/>
          </a:blipFill>
        </p:spPr>
        <p:txBody>
          <a:bodyPr>
            <a:noAutofit/>
          </a:bodyPr>
          <a:lstStyle/>
          <a:p>
            <a:r>
              <a:rPr lang="en-US" sz="3200" b="1" i="1" dirty="0">
                <a:latin typeface="Times New Roman" panose="02020603050405020304" pitchFamily="18" charset="0"/>
                <a:cs typeface="Times New Roman" panose="02020603050405020304" pitchFamily="18" charset="0"/>
              </a:rPr>
              <a:t>IntelliCART</a:t>
            </a:r>
          </a:p>
          <a:p>
            <a:r>
              <a:rPr lang="en-US" sz="3200" b="1" i="1" dirty="0">
                <a:latin typeface="Times New Roman" panose="02020603050405020304" pitchFamily="18" charset="0"/>
                <a:cs typeface="Times New Roman" panose="02020603050405020304" pitchFamily="18" charset="0"/>
              </a:rPr>
              <a:t>(Intelligent RehriWala)</a:t>
            </a:r>
          </a:p>
          <a:p>
            <a:r>
              <a:rPr lang="en-US" b="1" i="1" dirty="0">
                <a:latin typeface="Times New Roman" panose="02020603050405020304" pitchFamily="18" charset="0"/>
                <a:cs typeface="Times New Roman" panose="02020603050405020304" pitchFamily="18" charset="0"/>
              </a:rPr>
              <a:t>“Transforming Roadside Fruit and Vegetables Vendors with AI-Powered Classification and Customer Vendor Convenience”</a:t>
            </a:r>
          </a:p>
          <a:p>
            <a:endParaRPr lang="en-US" b="1" i="1" dirty="0">
              <a:latin typeface="Times New Roman" panose="02020603050405020304" pitchFamily="18" charset="0"/>
              <a:cs typeface="Times New Roman" panose="02020603050405020304" pitchFamily="18" charset="0"/>
            </a:endParaRPr>
          </a:p>
          <a:p>
            <a:r>
              <a:rPr lang="en-US" sz="2000" b="1" i="1" dirty="0">
                <a:latin typeface="Times New Roman" panose="02020603050405020304" pitchFamily="18" charset="0"/>
                <a:cs typeface="Times New Roman" panose="02020603050405020304" pitchFamily="18" charset="0"/>
              </a:rPr>
              <a:t>Department of Computer Science, FAST-NUCES, Karachi, Pakistan</a:t>
            </a:r>
          </a:p>
          <a:p>
            <a:endParaRPr lang="en-US" sz="2000" b="1" i="1" dirty="0">
              <a:latin typeface="Times New Roman" panose="02020603050405020304" pitchFamily="18" charset="0"/>
              <a:cs typeface="Times New Roman" panose="02020603050405020304" pitchFamily="18" charset="0"/>
            </a:endParaRPr>
          </a:p>
          <a:p>
            <a:r>
              <a:rPr lang="en-US" sz="2000" b="1" i="1" dirty="0">
                <a:latin typeface="Times New Roman" panose="02020603050405020304" pitchFamily="18" charset="0"/>
                <a:cs typeface="Times New Roman" panose="02020603050405020304" pitchFamily="18" charset="0"/>
              </a:rPr>
              <a:t>FYP-II Progress</a:t>
            </a:r>
          </a:p>
          <a:p>
            <a:endParaRPr lang="en-US" sz="3600" b="1" i="1" dirty="0">
              <a:latin typeface="Times New Roman" panose="02020603050405020304" pitchFamily="18" charset="0"/>
              <a:cs typeface="Times New Roman" panose="02020603050405020304" pitchFamily="18" charset="0"/>
            </a:endParaRPr>
          </a:p>
          <a:p>
            <a:endParaRPr lang="en-PK" sz="3600" b="1" i="1" dirty="0">
              <a:latin typeface="Times New Roman" panose="02020603050405020304" pitchFamily="18" charset="0"/>
              <a:cs typeface="Times New Roman" panose="02020603050405020304" pitchFamily="18" charset="0"/>
            </a:endParaRPr>
          </a:p>
        </p:txBody>
      </p:sp>
      <p:pic>
        <p:nvPicPr>
          <p:cNvPr id="5" name="Picture 4" descr="A close-up of a logo&#10;&#10;Description automatically generated">
            <a:extLst>
              <a:ext uri="{FF2B5EF4-FFF2-40B4-BE49-F238E27FC236}">
                <a16:creationId xmlns:a16="http://schemas.microsoft.com/office/drawing/2014/main" id="{1D849ED9-E05F-A194-07AA-59CAF0F20A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07" y="20369"/>
            <a:ext cx="2990850" cy="762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367" y="399004"/>
            <a:ext cx="1665760" cy="2236102"/>
          </a:xfrm>
          <a:prstGeom prst="rect">
            <a:avLst/>
          </a:prstGeom>
        </p:spPr>
      </p:pic>
    </p:spTree>
    <p:extLst>
      <p:ext uri="{BB962C8B-B14F-4D97-AF65-F5344CB8AC3E}">
        <p14:creationId xmlns:p14="http://schemas.microsoft.com/office/powerpoint/2010/main" val="2736138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6058E27F-D5B7-CBF0-45F1-A116258A8980}"/>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BCEA4FB5-DAE8-E184-9205-4E4D13955BFE}"/>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dirty="0">
                <a:latin typeface="Times New Roman"/>
                <a:ea typeface="Times New Roman"/>
                <a:cs typeface="Times New Roman"/>
                <a:sym typeface="Times New Roman"/>
              </a:rPr>
              <a:t>Mendeley- </a:t>
            </a:r>
            <a:r>
              <a:rPr lang="en-US" sz="3600" b="1" dirty="0" err="1">
                <a:latin typeface="Times New Roman"/>
                <a:ea typeface="Times New Roman"/>
                <a:cs typeface="Times New Roman"/>
                <a:sym typeface="Times New Roman"/>
              </a:rPr>
              <a:t>FruitNet</a:t>
            </a:r>
            <a:endParaRPr lang="en-US" sz="3600" b="1" dirty="0">
              <a:latin typeface="Times New Roman"/>
              <a:ea typeface="Times New Roman"/>
              <a:cs typeface="Times New Roman"/>
              <a:sym typeface="Times New Roman"/>
            </a:endParaRPr>
          </a:p>
        </p:txBody>
      </p:sp>
      <p:sp>
        <p:nvSpPr>
          <p:cNvPr id="188" name="Google Shape;188;p7">
            <a:extLst>
              <a:ext uri="{FF2B5EF4-FFF2-40B4-BE49-F238E27FC236}">
                <a16:creationId xmlns:a16="http://schemas.microsoft.com/office/drawing/2014/main" id="{F4F06666-7EAE-2E5F-AEE3-A310D930E393}"/>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10</a:t>
            </a:fld>
            <a:endParaRPr/>
          </a:p>
        </p:txBody>
      </p:sp>
      <p:sp>
        <p:nvSpPr>
          <p:cNvPr id="190" name="Google Shape;190;p7">
            <a:extLst>
              <a:ext uri="{FF2B5EF4-FFF2-40B4-BE49-F238E27FC236}">
                <a16:creationId xmlns:a16="http://schemas.microsoft.com/office/drawing/2014/main" id="{7E3BF28A-AED3-9E1A-3644-21E99EE35F53}"/>
              </a:ext>
            </a:extLst>
          </p:cNvPr>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 name="TextBox 2">
            <a:extLst>
              <a:ext uri="{FF2B5EF4-FFF2-40B4-BE49-F238E27FC236}">
                <a16:creationId xmlns:a16="http://schemas.microsoft.com/office/drawing/2014/main" id="{F35F781A-1672-92A9-B1BF-0C2AB32598D9}"/>
              </a:ext>
            </a:extLst>
          </p:cNvPr>
          <p:cNvSpPr txBox="1"/>
          <p:nvPr/>
        </p:nvSpPr>
        <p:spPr>
          <a:xfrm>
            <a:off x="516833" y="1556656"/>
            <a:ext cx="11255165" cy="3477875"/>
          </a:xfrm>
          <a:prstGeom prst="rect">
            <a:avLst/>
          </a:prstGeom>
          <a:noFill/>
        </p:spPr>
        <p:txBody>
          <a:bodyPr wrap="square" rtlCol="0">
            <a:spAutoFit/>
          </a:bodyPr>
          <a:lstStyle/>
          <a:p>
            <a:r>
              <a:rPr lang="en-US" sz="2000" dirty="0"/>
              <a:t>This Dataset contained the following classes:</a:t>
            </a:r>
          </a:p>
          <a:p>
            <a:pPr marL="914400" lvl="1" indent="-457200">
              <a:buFont typeface="+mj-lt"/>
              <a:buAutoNum type="arabicPeriod"/>
            </a:pPr>
            <a:r>
              <a:rPr lang="en-US" sz="2000" dirty="0"/>
              <a:t>Healthy Apple</a:t>
            </a:r>
          </a:p>
          <a:p>
            <a:pPr marL="914400" lvl="1" indent="-457200">
              <a:buFont typeface="+mj-lt"/>
              <a:buAutoNum type="arabicPeriod"/>
            </a:pPr>
            <a:r>
              <a:rPr lang="en-US" sz="2000" dirty="0"/>
              <a:t>Apple Mixed</a:t>
            </a:r>
          </a:p>
          <a:p>
            <a:pPr marL="914400" lvl="1" indent="-457200">
              <a:buFont typeface="+mj-lt"/>
              <a:buAutoNum type="arabicPeriod"/>
            </a:pPr>
            <a:r>
              <a:rPr lang="en-US" sz="2000" dirty="0"/>
              <a:t>Rotten Apple</a:t>
            </a:r>
          </a:p>
          <a:p>
            <a:pPr marL="914400" lvl="1" indent="-457200">
              <a:buFont typeface="+mj-lt"/>
              <a:buAutoNum type="arabicPeriod"/>
            </a:pPr>
            <a:r>
              <a:rPr lang="en-US" sz="2000" dirty="0"/>
              <a:t>Healthy Bananas</a:t>
            </a:r>
          </a:p>
          <a:p>
            <a:pPr marL="914400" lvl="1" indent="-457200">
              <a:buFont typeface="+mj-lt"/>
              <a:buAutoNum type="arabicPeriod"/>
            </a:pPr>
            <a:r>
              <a:rPr lang="en-US" sz="2000" dirty="0"/>
              <a:t>Banana Mixed</a:t>
            </a:r>
          </a:p>
          <a:p>
            <a:pPr marL="914400" lvl="1" indent="-457200">
              <a:buFont typeface="+mj-lt"/>
              <a:buAutoNum type="arabicPeriod"/>
            </a:pPr>
            <a:r>
              <a:rPr lang="en-US" sz="2000" dirty="0"/>
              <a:t>Rotten Bananas</a:t>
            </a:r>
          </a:p>
          <a:p>
            <a:pPr marL="914400" lvl="1" indent="-457200">
              <a:buFont typeface="+mj-lt"/>
              <a:buAutoNum type="arabicPeriod"/>
            </a:pPr>
            <a:r>
              <a:rPr lang="en-US" sz="2000" dirty="0"/>
              <a:t>Healthy Oranges</a:t>
            </a:r>
          </a:p>
          <a:p>
            <a:pPr marL="914400" lvl="1" indent="-457200">
              <a:buFont typeface="+mj-lt"/>
              <a:buAutoNum type="arabicPeriod"/>
            </a:pPr>
            <a:r>
              <a:rPr lang="en-US" sz="2000" dirty="0"/>
              <a:t>Oranges Mixed</a:t>
            </a:r>
          </a:p>
          <a:p>
            <a:pPr marL="914400" lvl="1" indent="-457200">
              <a:buFont typeface="+mj-lt"/>
              <a:buAutoNum type="arabicPeriod"/>
            </a:pPr>
            <a:r>
              <a:rPr lang="en-US" sz="2000" dirty="0"/>
              <a:t>Rotten Oranges</a:t>
            </a:r>
          </a:p>
          <a:p>
            <a:pPr marL="914400" lvl="1" indent="-457200">
              <a:buFont typeface="+mj-lt"/>
              <a:buAutoNum type="arabicPeriod"/>
            </a:pPr>
            <a:endParaRPr lang="en-PK" sz="2000" dirty="0"/>
          </a:p>
        </p:txBody>
      </p:sp>
      <p:pic>
        <p:nvPicPr>
          <p:cNvPr id="2" name="Picture 1">
            <a:extLst>
              <a:ext uri="{FF2B5EF4-FFF2-40B4-BE49-F238E27FC236}">
                <a16:creationId xmlns:a16="http://schemas.microsoft.com/office/drawing/2014/main" id="{00B568B6-55BB-9574-38BD-428D98BB64BB}"/>
              </a:ext>
            </a:extLst>
          </p:cNvPr>
          <p:cNvPicPr>
            <a:picLocks noChangeAspect="1"/>
          </p:cNvPicPr>
          <p:nvPr/>
        </p:nvPicPr>
        <p:blipFill>
          <a:blip r:embed="rId3"/>
          <a:srcRect/>
          <a:stretch>
            <a:fillRect/>
          </a:stretch>
        </p:blipFill>
        <p:spPr>
          <a:xfrm>
            <a:off x="4956355" y="2178050"/>
            <a:ext cx="7120443" cy="4543425"/>
          </a:xfrm>
          <a:prstGeom prst="rect">
            <a:avLst/>
          </a:prstGeom>
        </p:spPr>
      </p:pic>
    </p:spTree>
    <p:extLst>
      <p:ext uri="{BB962C8B-B14F-4D97-AF65-F5344CB8AC3E}">
        <p14:creationId xmlns:p14="http://schemas.microsoft.com/office/powerpoint/2010/main" val="2047356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4475B1C5-BC87-8931-CDFD-B0535026BBCB}"/>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6CB10727-49EE-1EEB-BD1F-B8F23B4194FB}"/>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dirty="0">
                <a:latin typeface="Times New Roman"/>
                <a:ea typeface="Times New Roman"/>
                <a:cs typeface="Times New Roman"/>
                <a:sym typeface="Times New Roman"/>
              </a:rPr>
              <a:t>Mendeley- </a:t>
            </a:r>
            <a:r>
              <a:rPr lang="en-US" sz="3600" b="1" dirty="0" err="1">
                <a:latin typeface="Times New Roman"/>
                <a:ea typeface="Times New Roman"/>
                <a:cs typeface="Times New Roman"/>
                <a:sym typeface="Times New Roman"/>
              </a:rPr>
              <a:t>VegNet</a:t>
            </a:r>
            <a:endParaRPr lang="en-US" sz="3600" b="1" dirty="0">
              <a:latin typeface="Times New Roman"/>
              <a:ea typeface="Times New Roman"/>
              <a:cs typeface="Times New Roman"/>
              <a:sym typeface="Times New Roman"/>
            </a:endParaRPr>
          </a:p>
        </p:txBody>
      </p:sp>
      <p:sp>
        <p:nvSpPr>
          <p:cNvPr id="188" name="Google Shape;188;p7">
            <a:extLst>
              <a:ext uri="{FF2B5EF4-FFF2-40B4-BE49-F238E27FC236}">
                <a16:creationId xmlns:a16="http://schemas.microsoft.com/office/drawing/2014/main" id="{8CEAAA90-24B7-2B45-CF9B-FD5013627652}"/>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11</a:t>
            </a:fld>
            <a:endParaRPr/>
          </a:p>
        </p:txBody>
      </p:sp>
      <p:sp>
        <p:nvSpPr>
          <p:cNvPr id="190" name="Google Shape;190;p7">
            <a:extLst>
              <a:ext uri="{FF2B5EF4-FFF2-40B4-BE49-F238E27FC236}">
                <a16:creationId xmlns:a16="http://schemas.microsoft.com/office/drawing/2014/main" id="{B622A9FD-FCD8-427C-156A-8369E4979A1B}"/>
              </a:ext>
            </a:extLst>
          </p:cNvPr>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 name="TextBox 2">
            <a:extLst>
              <a:ext uri="{FF2B5EF4-FFF2-40B4-BE49-F238E27FC236}">
                <a16:creationId xmlns:a16="http://schemas.microsoft.com/office/drawing/2014/main" id="{C7C5E004-9718-6EB7-6EC4-EC15DE6CA9F4}"/>
              </a:ext>
            </a:extLst>
          </p:cNvPr>
          <p:cNvSpPr txBox="1"/>
          <p:nvPr/>
        </p:nvSpPr>
        <p:spPr>
          <a:xfrm>
            <a:off x="516833" y="1556656"/>
            <a:ext cx="11255165" cy="2862322"/>
          </a:xfrm>
          <a:prstGeom prst="rect">
            <a:avLst/>
          </a:prstGeom>
          <a:noFill/>
        </p:spPr>
        <p:txBody>
          <a:bodyPr wrap="square" rtlCol="0">
            <a:spAutoFit/>
          </a:bodyPr>
          <a:lstStyle/>
          <a:p>
            <a:r>
              <a:rPr lang="en-US" sz="2000" dirty="0"/>
              <a:t>This Dataset contained the following classes:</a:t>
            </a:r>
          </a:p>
          <a:p>
            <a:pPr marL="914400" lvl="1" indent="-457200">
              <a:buFont typeface="+mj-lt"/>
              <a:buAutoNum type="arabicPeriod"/>
            </a:pPr>
            <a:r>
              <a:rPr lang="en-US" sz="2000" dirty="0"/>
              <a:t>Damaged </a:t>
            </a:r>
            <a:r>
              <a:rPr lang="en-US" sz="2000" dirty="0" err="1"/>
              <a:t>GreenChilli</a:t>
            </a:r>
            <a:endParaRPr lang="en-US" sz="2000" dirty="0"/>
          </a:p>
          <a:p>
            <a:pPr marL="914400" lvl="1" indent="-457200">
              <a:buFont typeface="+mj-lt"/>
              <a:buAutoNum type="arabicPeriod"/>
            </a:pPr>
            <a:r>
              <a:rPr lang="en-US" sz="2000" dirty="0"/>
              <a:t>Dried </a:t>
            </a:r>
            <a:r>
              <a:rPr lang="en-US" sz="2000" dirty="0" err="1"/>
              <a:t>GreenChilli</a:t>
            </a:r>
            <a:endParaRPr lang="en-US" sz="2000" dirty="0"/>
          </a:p>
          <a:p>
            <a:pPr marL="914400" lvl="1" indent="-457200">
              <a:buFont typeface="+mj-lt"/>
              <a:buAutoNum type="arabicPeriod"/>
            </a:pPr>
            <a:r>
              <a:rPr lang="en-US" sz="2000" dirty="0"/>
              <a:t>Old </a:t>
            </a:r>
            <a:r>
              <a:rPr lang="en-US" sz="2000" dirty="0" err="1"/>
              <a:t>Greenchilli</a:t>
            </a:r>
            <a:endParaRPr lang="en-US" sz="2000" dirty="0"/>
          </a:p>
          <a:p>
            <a:pPr marL="914400" lvl="1" indent="-457200">
              <a:buFont typeface="+mj-lt"/>
              <a:buAutoNum type="arabicPeriod"/>
            </a:pPr>
            <a:r>
              <a:rPr lang="en-US" sz="2000" dirty="0"/>
              <a:t>Ripe </a:t>
            </a:r>
            <a:r>
              <a:rPr lang="en-US" sz="2000" dirty="0" err="1"/>
              <a:t>GreenChilli</a:t>
            </a:r>
            <a:endParaRPr lang="en-US" sz="2000" dirty="0"/>
          </a:p>
          <a:p>
            <a:pPr marL="914400" lvl="1" indent="-457200">
              <a:buFont typeface="+mj-lt"/>
              <a:buAutoNum type="arabicPeriod"/>
            </a:pPr>
            <a:r>
              <a:rPr lang="en-US" sz="2000" dirty="0"/>
              <a:t>Damaged Tomatoes</a:t>
            </a:r>
          </a:p>
          <a:p>
            <a:pPr marL="914400" lvl="1" indent="-457200">
              <a:buFont typeface="+mj-lt"/>
              <a:buAutoNum type="arabicPeriod"/>
            </a:pPr>
            <a:r>
              <a:rPr lang="en-US" sz="2000" dirty="0"/>
              <a:t>Old Tomatoes</a:t>
            </a:r>
          </a:p>
          <a:p>
            <a:pPr marL="914400" lvl="1" indent="-457200">
              <a:buFont typeface="+mj-lt"/>
              <a:buAutoNum type="arabicPeriod"/>
            </a:pPr>
            <a:r>
              <a:rPr lang="en-US" sz="2000" dirty="0"/>
              <a:t>Ripe Tomatoes</a:t>
            </a:r>
          </a:p>
          <a:p>
            <a:pPr marL="914400" lvl="1" indent="-457200">
              <a:buFont typeface="+mj-lt"/>
              <a:buAutoNum type="arabicPeriod"/>
            </a:pPr>
            <a:r>
              <a:rPr lang="en-US" sz="2000" dirty="0"/>
              <a:t>Unripe Tomatoes</a:t>
            </a:r>
          </a:p>
        </p:txBody>
      </p:sp>
      <p:pic>
        <p:nvPicPr>
          <p:cNvPr id="2" name="Picture 1">
            <a:extLst>
              <a:ext uri="{FF2B5EF4-FFF2-40B4-BE49-F238E27FC236}">
                <a16:creationId xmlns:a16="http://schemas.microsoft.com/office/drawing/2014/main" id="{28621B08-4025-725F-8976-649D84FA38DB}"/>
              </a:ext>
            </a:extLst>
          </p:cNvPr>
          <p:cNvPicPr>
            <a:picLocks noChangeAspect="1"/>
          </p:cNvPicPr>
          <p:nvPr/>
        </p:nvPicPr>
        <p:blipFill>
          <a:blip r:embed="rId3"/>
          <a:srcRect/>
          <a:stretch>
            <a:fillRect/>
          </a:stretch>
        </p:blipFill>
        <p:spPr>
          <a:xfrm>
            <a:off x="4425177" y="2084342"/>
            <a:ext cx="7651621" cy="4605355"/>
          </a:xfrm>
          <a:prstGeom prst="rect">
            <a:avLst/>
          </a:prstGeom>
        </p:spPr>
      </p:pic>
    </p:spTree>
    <p:extLst>
      <p:ext uri="{BB962C8B-B14F-4D97-AF65-F5344CB8AC3E}">
        <p14:creationId xmlns:p14="http://schemas.microsoft.com/office/powerpoint/2010/main" val="324213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9890E3D0-18E4-EE12-0DC1-4763F45F0F80}"/>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1BB5FEA8-A591-EF3C-F1EE-337C7B2A351F}"/>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dirty="0">
                <a:latin typeface="Times New Roman"/>
                <a:ea typeface="Times New Roman"/>
                <a:cs typeface="Times New Roman"/>
                <a:sym typeface="Times New Roman"/>
              </a:rPr>
              <a:t>Dataset Camera (Our Own Dataset)</a:t>
            </a:r>
          </a:p>
        </p:txBody>
      </p:sp>
      <p:sp>
        <p:nvSpPr>
          <p:cNvPr id="188" name="Google Shape;188;p7">
            <a:extLst>
              <a:ext uri="{FF2B5EF4-FFF2-40B4-BE49-F238E27FC236}">
                <a16:creationId xmlns:a16="http://schemas.microsoft.com/office/drawing/2014/main" id="{054B4DCD-15CA-F8FD-B176-BA5B0678D6AF}"/>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12</a:t>
            </a:fld>
            <a:endParaRPr/>
          </a:p>
        </p:txBody>
      </p:sp>
      <p:sp>
        <p:nvSpPr>
          <p:cNvPr id="190" name="Google Shape;190;p7">
            <a:extLst>
              <a:ext uri="{FF2B5EF4-FFF2-40B4-BE49-F238E27FC236}">
                <a16:creationId xmlns:a16="http://schemas.microsoft.com/office/drawing/2014/main" id="{1E7D59D7-DEF5-0ECA-656C-8156501D6510}"/>
              </a:ext>
            </a:extLst>
          </p:cNvPr>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 name="TextBox 2">
            <a:extLst>
              <a:ext uri="{FF2B5EF4-FFF2-40B4-BE49-F238E27FC236}">
                <a16:creationId xmlns:a16="http://schemas.microsoft.com/office/drawing/2014/main" id="{9C3BB838-130E-C9DD-BC6B-3CCC64EBAE2E}"/>
              </a:ext>
            </a:extLst>
          </p:cNvPr>
          <p:cNvSpPr txBox="1"/>
          <p:nvPr/>
        </p:nvSpPr>
        <p:spPr>
          <a:xfrm>
            <a:off x="516833" y="1556656"/>
            <a:ext cx="11255165" cy="2246769"/>
          </a:xfrm>
          <a:prstGeom prst="rect">
            <a:avLst/>
          </a:prstGeom>
          <a:noFill/>
        </p:spPr>
        <p:txBody>
          <a:bodyPr wrap="square" rtlCol="0">
            <a:spAutoFit/>
          </a:bodyPr>
          <a:lstStyle/>
          <a:p>
            <a:r>
              <a:rPr lang="en-US" sz="2000" dirty="0"/>
              <a:t>This Dataset contained the following classes:</a:t>
            </a:r>
          </a:p>
          <a:p>
            <a:pPr marL="914400" lvl="1" indent="-457200">
              <a:buFont typeface="+mj-lt"/>
              <a:buAutoNum type="arabicPeriod"/>
            </a:pPr>
            <a:r>
              <a:rPr lang="en-US" sz="2000" dirty="0"/>
              <a:t>Healthy Apple</a:t>
            </a:r>
          </a:p>
          <a:p>
            <a:pPr marL="914400" lvl="1" indent="-457200">
              <a:buFont typeface="+mj-lt"/>
              <a:buAutoNum type="arabicPeriod"/>
            </a:pPr>
            <a:r>
              <a:rPr lang="en-US" sz="2000" dirty="0"/>
              <a:t>Slightly Bruised Bananas</a:t>
            </a:r>
          </a:p>
          <a:p>
            <a:pPr marL="914400" lvl="1" indent="-457200">
              <a:buFont typeface="+mj-lt"/>
              <a:buAutoNum type="arabicPeriod"/>
            </a:pPr>
            <a:r>
              <a:rPr lang="en-US" sz="2000" dirty="0"/>
              <a:t>Green Oranges</a:t>
            </a:r>
          </a:p>
          <a:p>
            <a:pPr marL="914400" lvl="1" indent="-457200">
              <a:buFont typeface="+mj-lt"/>
              <a:buAutoNum type="arabicPeriod"/>
            </a:pPr>
            <a:r>
              <a:rPr lang="en-US" sz="2000" dirty="0"/>
              <a:t>Healthy Oranges</a:t>
            </a:r>
          </a:p>
          <a:p>
            <a:pPr marL="914400" lvl="1" indent="-457200">
              <a:buFont typeface="+mj-lt"/>
              <a:buAutoNum type="arabicPeriod"/>
            </a:pPr>
            <a:r>
              <a:rPr lang="en-US" sz="2000" dirty="0"/>
              <a:t>Rotten Oranges</a:t>
            </a:r>
          </a:p>
          <a:p>
            <a:pPr marL="914400" lvl="1" indent="-457200">
              <a:buFont typeface="+mj-lt"/>
              <a:buAutoNum type="arabicPeriod"/>
            </a:pPr>
            <a:r>
              <a:rPr lang="en-US" sz="2000" dirty="0"/>
              <a:t>Healthy Tomatoes</a:t>
            </a:r>
          </a:p>
        </p:txBody>
      </p:sp>
      <p:pic>
        <p:nvPicPr>
          <p:cNvPr id="2" name="Picture 1">
            <a:extLst>
              <a:ext uri="{FF2B5EF4-FFF2-40B4-BE49-F238E27FC236}">
                <a16:creationId xmlns:a16="http://schemas.microsoft.com/office/drawing/2014/main" id="{D777F613-FDCE-90BA-DDA4-FCFD25E8841B}"/>
              </a:ext>
            </a:extLst>
          </p:cNvPr>
          <p:cNvPicPr>
            <a:picLocks noChangeAspect="1"/>
          </p:cNvPicPr>
          <p:nvPr/>
        </p:nvPicPr>
        <p:blipFill>
          <a:blip r:embed="rId3"/>
          <a:srcRect/>
          <a:stretch>
            <a:fillRect/>
          </a:stretch>
        </p:blipFill>
        <p:spPr>
          <a:xfrm>
            <a:off x="4372701" y="1961197"/>
            <a:ext cx="7704098" cy="4824715"/>
          </a:xfrm>
          <a:prstGeom prst="rect">
            <a:avLst/>
          </a:prstGeom>
        </p:spPr>
      </p:pic>
    </p:spTree>
    <p:extLst>
      <p:ext uri="{BB962C8B-B14F-4D97-AF65-F5344CB8AC3E}">
        <p14:creationId xmlns:p14="http://schemas.microsoft.com/office/powerpoint/2010/main" val="533518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3C87DEBD-C128-C397-85B6-17F0BD79FBA9}"/>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075DC991-DBA9-97EB-C9EF-C221139093E4}"/>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dirty="0">
                <a:latin typeface="Times New Roman"/>
                <a:ea typeface="Times New Roman"/>
                <a:cs typeface="Times New Roman"/>
                <a:sym typeface="Times New Roman"/>
              </a:rPr>
              <a:t>Mendeley – Fresh and Rotten Fruits</a:t>
            </a:r>
          </a:p>
        </p:txBody>
      </p:sp>
      <p:sp>
        <p:nvSpPr>
          <p:cNvPr id="188" name="Google Shape;188;p7">
            <a:extLst>
              <a:ext uri="{FF2B5EF4-FFF2-40B4-BE49-F238E27FC236}">
                <a16:creationId xmlns:a16="http://schemas.microsoft.com/office/drawing/2014/main" id="{2275161E-89A8-7AB7-B573-4E6701BFB3CE}"/>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13</a:t>
            </a:fld>
            <a:endParaRPr/>
          </a:p>
        </p:txBody>
      </p:sp>
      <p:sp>
        <p:nvSpPr>
          <p:cNvPr id="190" name="Google Shape;190;p7">
            <a:extLst>
              <a:ext uri="{FF2B5EF4-FFF2-40B4-BE49-F238E27FC236}">
                <a16:creationId xmlns:a16="http://schemas.microsoft.com/office/drawing/2014/main" id="{4D1DCAA2-E318-9739-ABEB-E525EC153A4A}"/>
              </a:ext>
            </a:extLst>
          </p:cNvPr>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 name="TextBox 2">
            <a:extLst>
              <a:ext uri="{FF2B5EF4-FFF2-40B4-BE49-F238E27FC236}">
                <a16:creationId xmlns:a16="http://schemas.microsoft.com/office/drawing/2014/main" id="{69BC4A15-000A-FDDE-CF46-E2C2B5E64640}"/>
              </a:ext>
            </a:extLst>
          </p:cNvPr>
          <p:cNvSpPr txBox="1"/>
          <p:nvPr/>
        </p:nvSpPr>
        <p:spPr>
          <a:xfrm>
            <a:off x="516833" y="1556656"/>
            <a:ext cx="11255165" cy="2246769"/>
          </a:xfrm>
          <a:prstGeom prst="rect">
            <a:avLst/>
          </a:prstGeom>
          <a:noFill/>
        </p:spPr>
        <p:txBody>
          <a:bodyPr wrap="square" rtlCol="0">
            <a:spAutoFit/>
          </a:bodyPr>
          <a:lstStyle/>
          <a:p>
            <a:r>
              <a:rPr lang="en-US" sz="2000" dirty="0"/>
              <a:t>This Dataset contained the following classes:</a:t>
            </a:r>
          </a:p>
          <a:p>
            <a:pPr marL="914400" lvl="1" indent="-457200">
              <a:buFont typeface="+mj-lt"/>
              <a:buAutoNum type="arabicPeriod"/>
            </a:pPr>
            <a:r>
              <a:rPr lang="en-US" sz="2000" dirty="0"/>
              <a:t>Fresh Apples</a:t>
            </a:r>
          </a:p>
          <a:p>
            <a:pPr marL="914400" lvl="1" indent="-457200">
              <a:buFont typeface="+mj-lt"/>
              <a:buAutoNum type="arabicPeriod"/>
            </a:pPr>
            <a:r>
              <a:rPr lang="en-US" sz="2000" dirty="0"/>
              <a:t>Rotten Apples</a:t>
            </a:r>
          </a:p>
          <a:p>
            <a:pPr marL="914400" lvl="1" indent="-457200">
              <a:buFont typeface="+mj-lt"/>
              <a:buAutoNum type="arabicPeriod"/>
            </a:pPr>
            <a:r>
              <a:rPr lang="en-US" sz="2000" dirty="0"/>
              <a:t>Fresh Bananas</a:t>
            </a:r>
          </a:p>
          <a:p>
            <a:pPr marL="914400" lvl="1" indent="-457200">
              <a:buFont typeface="+mj-lt"/>
              <a:buAutoNum type="arabicPeriod"/>
            </a:pPr>
            <a:r>
              <a:rPr lang="en-US" sz="2000" dirty="0"/>
              <a:t>Rotten Bananas</a:t>
            </a:r>
          </a:p>
          <a:p>
            <a:pPr marL="914400" lvl="1" indent="-457200">
              <a:buFont typeface="+mj-lt"/>
              <a:buAutoNum type="arabicPeriod"/>
            </a:pPr>
            <a:r>
              <a:rPr lang="en-US" sz="2000" dirty="0"/>
              <a:t>Fresh Oranges</a:t>
            </a:r>
          </a:p>
          <a:p>
            <a:pPr marL="914400" lvl="1" indent="-457200">
              <a:buFont typeface="+mj-lt"/>
              <a:buAutoNum type="arabicPeriod"/>
            </a:pPr>
            <a:r>
              <a:rPr lang="en-US" sz="2000" dirty="0"/>
              <a:t>Rotten Oranges</a:t>
            </a:r>
          </a:p>
        </p:txBody>
      </p:sp>
      <p:pic>
        <p:nvPicPr>
          <p:cNvPr id="2" name="Picture 1">
            <a:extLst>
              <a:ext uri="{FF2B5EF4-FFF2-40B4-BE49-F238E27FC236}">
                <a16:creationId xmlns:a16="http://schemas.microsoft.com/office/drawing/2014/main" id="{4E3EB06B-966F-C06B-012B-AA0DA5967905}"/>
              </a:ext>
            </a:extLst>
          </p:cNvPr>
          <p:cNvPicPr>
            <a:picLocks noChangeAspect="1"/>
          </p:cNvPicPr>
          <p:nvPr/>
        </p:nvPicPr>
        <p:blipFill>
          <a:blip r:embed="rId3"/>
          <a:srcRect/>
          <a:stretch>
            <a:fillRect/>
          </a:stretch>
        </p:blipFill>
        <p:spPr>
          <a:xfrm>
            <a:off x="3917197" y="2012157"/>
            <a:ext cx="8274803" cy="4530157"/>
          </a:xfrm>
          <a:prstGeom prst="rect">
            <a:avLst/>
          </a:prstGeom>
        </p:spPr>
      </p:pic>
    </p:spTree>
    <p:extLst>
      <p:ext uri="{BB962C8B-B14F-4D97-AF65-F5344CB8AC3E}">
        <p14:creationId xmlns:p14="http://schemas.microsoft.com/office/powerpoint/2010/main" val="2799497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200" b="1" dirty="0">
                <a:latin typeface="Times New Roman"/>
                <a:ea typeface="Times New Roman"/>
                <a:cs typeface="Times New Roman"/>
                <a:sym typeface="Times New Roman"/>
              </a:rPr>
              <a:t>Clearly show performance of each models on each dataset</a:t>
            </a: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14</a:t>
            </a:fld>
            <a:endParaRPr/>
          </a:p>
        </p:txBody>
      </p:sp>
      <p:sp>
        <p:nvSpPr>
          <p:cNvPr id="190" name="Google Shape;190;p7"/>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graphicFrame>
        <p:nvGraphicFramePr>
          <p:cNvPr id="3" name="Table 2">
            <a:extLst>
              <a:ext uri="{FF2B5EF4-FFF2-40B4-BE49-F238E27FC236}">
                <a16:creationId xmlns:a16="http://schemas.microsoft.com/office/drawing/2014/main" id="{BD248989-7F0A-5CEB-8380-B218FEF54B91}"/>
              </a:ext>
            </a:extLst>
          </p:cNvPr>
          <p:cNvGraphicFramePr>
            <a:graphicFrameLocks noGrp="1"/>
          </p:cNvGraphicFramePr>
          <p:nvPr>
            <p:extLst>
              <p:ext uri="{D42A27DB-BD31-4B8C-83A1-F6EECF244321}">
                <p14:modId xmlns:p14="http://schemas.microsoft.com/office/powerpoint/2010/main" val="1246900421"/>
              </p:ext>
            </p:extLst>
          </p:nvPr>
        </p:nvGraphicFramePr>
        <p:xfrm>
          <a:off x="516834" y="1382486"/>
          <a:ext cx="11189389" cy="5137202"/>
        </p:xfrm>
        <a:graphic>
          <a:graphicData uri="http://schemas.openxmlformats.org/drawingml/2006/table">
            <a:tbl>
              <a:tblPr firstRow="1" firstCol="1" bandRow="1">
                <a:tableStyleId>{5C22544A-7EE6-4342-B048-85BDC9FD1C3A}</a:tableStyleId>
              </a:tblPr>
              <a:tblGrid>
                <a:gridCol w="746031">
                  <a:extLst>
                    <a:ext uri="{9D8B030D-6E8A-4147-A177-3AD203B41FA5}">
                      <a16:colId xmlns:a16="http://schemas.microsoft.com/office/drawing/2014/main" val="1333332235"/>
                    </a:ext>
                  </a:extLst>
                </a:gridCol>
                <a:gridCol w="1667789">
                  <a:extLst>
                    <a:ext uri="{9D8B030D-6E8A-4147-A177-3AD203B41FA5}">
                      <a16:colId xmlns:a16="http://schemas.microsoft.com/office/drawing/2014/main" val="3442991066"/>
                    </a:ext>
                  </a:extLst>
                </a:gridCol>
                <a:gridCol w="746031">
                  <a:extLst>
                    <a:ext uri="{9D8B030D-6E8A-4147-A177-3AD203B41FA5}">
                      <a16:colId xmlns:a16="http://schemas.microsoft.com/office/drawing/2014/main" val="2415772455"/>
                    </a:ext>
                  </a:extLst>
                </a:gridCol>
                <a:gridCol w="723391">
                  <a:extLst>
                    <a:ext uri="{9D8B030D-6E8A-4147-A177-3AD203B41FA5}">
                      <a16:colId xmlns:a16="http://schemas.microsoft.com/office/drawing/2014/main" val="3669766911"/>
                    </a:ext>
                  </a:extLst>
                </a:gridCol>
                <a:gridCol w="921758">
                  <a:extLst>
                    <a:ext uri="{9D8B030D-6E8A-4147-A177-3AD203B41FA5}">
                      <a16:colId xmlns:a16="http://schemas.microsoft.com/office/drawing/2014/main" val="1106629647"/>
                    </a:ext>
                  </a:extLst>
                </a:gridCol>
                <a:gridCol w="1304476">
                  <a:extLst>
                    <a:ext uri="{9D8B030D-6E8A-4147-A177-3AD203B41FA5}">
                      <a16:colId xmlns:a16="http://schemas.microsoft.com/office/drawing/2014/main" val="2266256776"/>
                    </a:ext>
                  </a:extLst>
                </a:gridCol>
                <a:gridCol w="1278603">
                  <a:extLst>
                    <a:ext uri="{9D8B030D-6E8A-4147-A177-3AD203B41FA5}">
                      <a16:colId xmlns:a16="http://schemas.microsoft.com/office/drawing/2014/main" val="441904467"/>
                    </a:ext>
                  </a:extLst>
                </a:gridCol>
                <a:gridCol w="1278603">
                  <a:extLst>
                    <a:ext uri="{9D8B030D-6E8A-4147-A177-3AD203B41FA5}">
                      <a16:colId xmlns:a16="http://schemas.microsoft.com/office/drawing/2014/main" val="2164611406"/>
                    </a:ext>
                  </a:extLst>
                </a:gridCol>
                <a:gridCol w="1278603">
                  <a:extLst>
                    <a:ext uri="{9D8B030D-6E8A-4147-A177-3AD203B41FA5}">
                      <a16:colId xmlns:a16="http://schemas.microsoft.com/office/drawing/2014/main" val="2043275726"/>
                    </a:ext>
                  </a:extLst>
                </a:gridCol>
                <a:gridCol w="1244104">
                  <a:extLst>
                    <a:ext uri="{9D8B030D-6E8A-4147-A177-3AD203B41FA5}">
                      <a16:colId xmlns:a16="http://schemas.microsoft.com/office/drawing/2014/main" val="759564462"/>
                    </a:ext>
                  </a:extLst>
                </a:gridCol>
              </a:tblGrid>
              <a:tr h="723907">
                <a:tc rowSpan="2">
                  <a:txBody>
                    <a:bodyPr/>
                    <a:lstStyle/>
                    <a:p>
                      <a:pPr algn="ctr">
                        <a:lnSpc>
                          <a:spcPct val="107000"/>
                        </a:lnSpc>
                        <a:spcAft>
                          <a:spcPts val="800"/>
                        </a:spcAft>
                      </a:pPr>
                      <a:r>
                        <a:rPr lang="en-US" sz="1600" b="0" u="none">
                          <a:effectLst/>
                        </a:rPr>
                        <a:t> </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algn="ctr">
                        <a:lnSpc>
                          <a:spcPct val="107000"/>
                        </a:lnSpc>
                        <a:spcAft>
                          <a:spcPts val="800"/>
                        </a:spcAft>
                      </a:pPr>
                      <a:r>
                        <a:rPr lang="en-US" sz="1600" b="0" u="none" dirty="0">
                          <a:effectLst/>
                        </a:rPr>
                        <a:t>Data Source</a:t>
                      </a:r>
                      <a:endParaRPr lang="en-PK" sz="1600" b="0" u="none"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en-US" sz="1600" b="0" u="none">
                          <a:effectLst/>
                        </a:rPr>
                        <a:t>Data Size (no. Of images)</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PK"/>
                    </a:p>
                  </a:txBody>
                  <a:tcPr/>
                </a:tc>
                <a:tc rowSpan="2">
                  <a:txBody>
                    <a:bodyPr/>
                    <a:lstStyle/>
                    <a:p>
                      <a:pPr algn="ctr">
                        <a:lnSpc>
                          <a:spcPct val="107000"/>
                        </a:lnSpc>
                        <a:spcAft>
                          <a:spcPts val="800"/>
                        </a:spcAft>
                      </a:pPr>
                      <a:r>
                        <a:rPr lang="en-US" sz="1600" b="0" u="none">
                          <a:effectLst/>
                        </a:rPr>
                        <a:t>No. Of classes</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algn="ctr">
                        <a:lnSpc>
                          <a:spcPct val="107000"/>
                        </a:lnSpc>
                        <a:spcAft>
                          <a:spcPts val="800"/>
                        </a:spcAft>
                      </a:pPr>
                      <a:r>
                        <a:rPr lang="en-US" sz="1600" b="0" u="none">
                          <a:effectLst/>
                        </a:rPr>
                        <a:t>MobileNet Results</a:t>
                      </a:r>
                      <a:endParaRPr lang="en-PK" sz="1600" b="0" u="none">
                        <a:effectLst/>
                      </a:endParaRPr>
                    </a:p>
                    <a:p>
                      <a:pPr algn="ctr">
                        <a:lnSpc>
                          <a:spcPct val="107000"/>
                        </a:lnSpc>
                        <a:spcAft>
                          <a:spcPts val="800"/>
                        </a:spcAft>
                      </a:pPr>
                      <a:r>
                        <a:rPr lang="en-US" sz="1600" b="0" u="none">
                          <a:effectLst/>
                        </a:rPr>
                        <a:t>(Accuracy)</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algn="ctr">
                        <a:lnSpc>
                          <a:spcPct val="107000"/>
                        </a:lnSpc>
                        <a:spcAft>
                          <a:spcPts val="800"/>
                        </a:spcAft>
                      </a:pPr>
                      <a:r>
                        <a:rPr lang="en-US" sz="1600" b="0" u="none">
                          <a:effectLst/>
                        </a:rPr>
                        <a:t>Inception-V3 Results</a:t>
                      </a:r>
                      <a:endParaRPr lang="en-PK" sz="1600" b="0" u="none">
                        <a:effectLst/>
                      </a:endParaRPr>
                    </a:p>
                    <a:p>
                      <a:pPr algn="ctr">
                        <a:lnSpc>
                          <a:spcPct val="107000"/>
                        </a:lnSpc>
                        <a:spcAft>
                          <a:spcPts val="800"/>
                        </a:spcAft>
                      </a:pPr>
                      <a:r>
                        <a:rPr lang="en-US" sz="1600" b="0" u="none">
                          <a:effectLst/>
                        </a:rPr>
                        <a:t>(Accuracy)</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algn="ctr">
                        <a:lnSpc>
                          <a:spcPct val="107000"/>
                        </a:lnSpc>
                        <a:spcAft>
                          <a:spcPts val="800"/>
                        </a:spcAft>
                      </a:pPr>
                      <a:r>
                        <a:rPr lang="en-US" sz="1600" b="0" u="none">
                          <a:effectLst/>
                        </a:rPr>
                        <a:t>VGG19 Results</a:t>
                      </a:r>
                      <a:endParaRPr lang="en-PK" sz="1600" b="0" u="none">
                        <a:effectLst/>
                      </a:endParaRPr>
                    </a:p>
                    <a:p>
                      <a:pPr algn="ctr">
                        <a:lnSpc>
                          <a:spcPct val="107000"/>
                        </a:lnSpc>
                        <a:spcAft>
                          <a:spcPts val="800"/>
                        </a:spcAft>
                      </a:pPr>
                      <a:r>
                        <a:rPr lang="en-US" sz="1600" b="0" u="none">
                          <a:effectLst/>
                        </a:rPr>
                        <a:t>(Accuracy)</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algn="ctr">
                        <a:lnSpc>
                          <a:spcPct val="107000"/>
                        </a:lnSpc>
                        <a:spcAft>
                          <a:spcPts val="800"/>
                        </a:spcAft>
                      </a:pPr>
                      <a:r>
                        <a:rPr lang="en-US" sz="1600" b="0" u="none">
                          <a:effectLst/>
                        </a:rPr>
                        <a:t>AlexNet Results</a:t>
                      </a:r>
                      <a:endParaRPr lang="en-PK" sz="1600" b="0" u="none">
                        <a:effectLst/>
                      </a:endParaRPr>
                    </a:p>
                    <a:p>
                      <a:pPr algn="ctr">
                        <a:lnSpc>
                          <a:spcPct val="107000"/>
                        </a:lnSpc>
                        <a:spcAft>
                          <a:spcPts val="800"/>
                        </a:spcAft>
                      </a:pPr>
                      <a:r>
                        <a:rPr lang="en-US" sz="1600" b="0" u="none">
                          <a:effectLst/>
                        </a:rPr>
                        <a:t>(Accuracy)</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algn="ctr">
                        <a:lnSpc>
                          <a:spcPct val="107000"/>
                        </a:lnSpc>
                        <a:spcAft>
                          <a:spcPts val="800"/>
                        </a:spcAft>
                      </a:pPr>
                      <a:r>
                        <a:rPr lang="en-US" sz="1600" b="0" u="none" dirty="0">
                          <a:effectLst/>
                        </a:rPr>
                        <a:t>Reference</a:t>
                      </a:r>
                      <a:endParaRPr lang="en-PK" sz="1600" b="0" u="none"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8348677"/>
                  </a:ext>
                </a:extLst>
              </a:tr>
              <a:tr h="710903">
                <a:tc vMerge="1">
                  <a:txBody>
                    <a:bodyPr/>
                    <a:lstStyle/>
                    <a:p>
                      <a:endParaRPr lang="en-PK"/>
                    </a:p>
                  </a:txBody>
                  <a:tcPr/>
                </a:tc>
                <a:tc vMerge="1">
                  <a:txBody>
                    <a:bodyPr/>
                    <a:lstStyle/>
                    <a:p>
                      <a:endParaRPr lang="en-PK"/>
                    </a:p>
                  </a:txBody>
                  <a:tcPr/>
                </a:tc>
                <a:tc>
                  <a:txBody>
                    <a:bodyPr/>
                    <a:lstStyle/>
                    <a:p>
                      <a:pPr algn="ctr">
                        <a:lnSpc>
                          <a:spcPct val="107000"/>
                        </a:lnSpc>
                        <a:spcAft>
                          <a:spcPts val="800"/>
                        </a:spcAft>
                      </a:pPr>
                      <a:r>
                        <a:rPr lang="en-US" sz="1600" b="0" u="none">
                          <a:effectLst/>
                        </a:rPr>
                        <a:t>Train</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Test</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en-PK"/>
                    </a:p>
                  </a:txBody>
                  <a:tcPr/>
                </a:tc>
                <a:tc vMerge="1">
                  <a:txBody>
                    <a:bodyPr/>
                    <a:lstStyle/>
                    <a:p>
                      <a:endParaRPr lang="en-PK"/>
                    </a:p>
                  </a:txBody>
                  <a:tcPr/>
                </a:tc>
                <a:tc vMerge="1">
                  <a:txBody>
                    <a:bodyPr/>
                    <a:lstStyle/>
                    <a:p>
                      <a:endParaRPr lang="en-PK"/>
                    </a:p>
                  </a:txBody>
                  <a:tcPr/>
                </a:tc>
                <a:tc vMerge="1">
                  <a:txBody>
                    <a:bodyPr/>
                    <a:lstStyle/>
                    <a:p>
                      <a:endParaRPr lang="en-PK"/>
                    </a:p>
                  </a:txBody>
                  <a:tcPr/>
                </a:tc>
                <a:tc vMerge="1">
                  <a:txBody>
                    <a:bodyPr/>
                    <a:lstStyle/>
                    <a:p>
                      <a:endParaRPr lang="en-PK"/>
                    </a:p>
                  </a:txBody>
                  <a:tcPr/>
                </a:tc>
                <a:tc vMerge="1">
                  <a:txBody>
                    <a:bodyPr/>
                    <a:lstStyle/>
                    <a:p>
                      <a:endParaRPr lang="en-PK"/>
                    </a:p>
                  </a:txBody>
                  <a:tcPr/>
                </a:tc>
                <a:extLst>
                  <a:ext uri="{0D108BD9-81ED-4DB2-BD59-A6C34878D82A}">
                    <a16:rowId xmlns:a16="http://schemas.microsoft.com/office/drawing/2014/main" val="2258837506"/>
                  </a:ext>
                </a:extLst>
              </a:tr>
              <a:tr h="478993">
                <a:tc>
                  <a:txBody>
                    <a:bodyPr/>
                    <a:lstStyle/>
                    <a:p>
                      <a:pPr algn="ctr">
                        <a:lnSpc>
                          <a:spcPct val="107000"/>
                        </a:lnSpc>
                        <a:spcAft>
                          <a:spcPts val="800"/>
                        </a:spcAft>
                      </a:pPr>
                      <a:r>
                        <a:rPr lang="en-US" sz="1600" b="0" u="none">
                          <a:effectLst/>
                        </a:rPr>
                        <a:t>1</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IEEE_DataPort - FruitGB</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5890</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1417</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6</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98.3%</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99.0%</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99.01%</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87.58%</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1" u="none" dirty="0">
                          <a:effectLst/>
                        </a:rPr>
                        <a:t>1</a:t>
                      </a:r>
                      <a:endParaRPr lang="en-PK" sz="1600" b="1" u="none"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1061453"/>
                  </a:ext>
                </a:extLst>
              </a:tr>
              <a:tr h="968823">
                <a:tc>
                  <a:txBody>
                    <a:bodyPr/>
                    <a:lstStyle/>
                    <a:p>
                      <a:pPr algn="ctr">
                        <a:lnSpc>
                          <a:spcPct val="107000"/>
                        </a:lnSpc>
                        <a:spcAft>
                          <a:spcPts val="800"/>
                        </a:spcAft>
                      </a:pPr>
                      <a:r>
                        <a:rPr lang="en-US" sz="1600" b="0" u="none">
                          <a:effectLst/>
                        </a:rPr>
                        <a:t>2</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Kaggle - Fruits and Vegetables dataset</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4804</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1196</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10</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95.22%</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92.79%</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89.85%</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81.14%</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1" u="none" dirty="0">
                          <a:effectLst/>
                        </a:rPr>
                        <a:t>2</a:t>
                      </a:r>
                      <a:endParaRPr lang="en-PK" sz="1600" b="1" u="none"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8569664"/>
                  </a:ext>
                </a:extLst>
              </a:tr>
              <a:tr h="478993">
                <a:tc>
                  <a:txBody>
                    <a:bodyPr/>
                    <a:lstStyle/>
                    <a:p>
                      <a:pPr algn="ctr">
                        <a:lnSpc>
                          <a:spcPct val="107000"/>
                        </a:lnSpc>
                        <a:spcAft>
                          <a:spcPts val="800"/>
                        </a:spcAft>
                      </a:pPr>
                      <a:r>
                        <a:rPr lang="en-US" sz="1600" b="0" u="none">
                          <a:effectLst/>
                        </a:rPr>
                        <a:t>3</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Mendeley - FruitNet</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5914</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1474</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9</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97.49%</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97.35%</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96.94%</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92.33%</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1" u="none" dirty="0">
                          <a:effectLst/>
                        </a:rPr>
                        <a:t>3</a:t>
                      </a:r>
                      <a:endParaRPr lang="en-PK" sz="1600" b="1" u="none"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96986617"/>
                  </a:ext>
                </a:extLst>
              </a:tr>
              <a:tr h="478993">
                <a:tc>
                  <a:txBody>
                    <a:bodyPr/>
                    <a:lstStyle/>
                    <a:p>
                      <a:pPr algn="ctr">
                        <a:lnSpc>
                          <a:spcPct val="107000"/>
                        </a:lnSpc>
                        <a:spcAft>
                          <a:spcPts val="800"/>
                        </a:spcAft>
                      </a:pPr>
                      <a:r>
                        <a:rPr lang="en-US" sz="1600" b="0" u="none">
                          <a:effectLst/>
                        </a:rPr>
                        <a:t>4</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Mendeley - VegNet</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3982</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992</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8</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96.27%</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94.15%</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91.73%</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77.01%</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1" u="none" dirty="0">
                          <a:effectLst/>
                        </a:rPr>
                        <a:t>4</a:t>
                      </a:r>
                      <a:endParaRPr lang="en-PK" sz="1600" b="1" u="none"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1368723"/>
                  </a:ext>
                </a:extLst>
              </a:tr>
              <a:tr h="478993">
                <a:tc>
                  <a:txBody>
                    <a:bodyPr/>
                    <a:lstStyle/>
                    <a:p>
                      <a:pPr algn="ctr">
                        <a:lnSpc>
                          <a:spcPct val="107000"/>
                        </a:lnSpc>
                        <a:spcAft>
                          <a:spcPts val="800"/>
                        </a:spcAft>
                      </a:pPr>
                      <a:r>
                        <a:rPr lang="en-US" sz="1600" b="0" u="none">
                          <a:effectLst/>
                        </a:rPr>
                        <a:t>5</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Dataset Camera</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2108</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525</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6</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99.81%</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97.90%</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99.42%</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99.04%</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1" u="none" dirty="0">
                          <a:effectLst/>
                        </a:rPr>
                        <a:t>5</a:t>
                      </a:r>
                      <a:endParaRPr lang="en-PK" sz="1600" b="1" u="none"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88136845"/>
                  </a:ext>
                </a:extLst>
              </a:tr>
              <a:tr h="723907">
                <a:tc>
                  <a:txBody>
                    <a:bodyPr/>
                    <a:lstStyle/>
                    <a:p>
                      <a:pPr algn="ctr">
                        <a:lnSpc>
                          <a:spcPct val="107000"/>
                        </a:lnSpc>
                        <a:spcAft>
                          <a:spcPts val="800"/>
                        </a:spcAft>
                      </a:pPr>
                      <a:r>
                        <a:rPr lang="en-US" sz="1600" b="0" u="none">
                          <a:effectLst/>
                        </a:rPr>
                        <a:t>6</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Mendeley - Fresh and Rotten Fruits</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4594</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1146</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6</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98.19%</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99.26%</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97.86%</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0" u="none">
                          <a:effectLst/>
                        </a:rPr>
                        <a:t>61.24%</a:t>
                      </a:r>
                      <a:endParaRPr lang="en-PK" sz="1600" b="0" u="none">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1" u="none" dirty="0">
                          <a:effectLst/>
                        </a:rPr>
                        <a:t>6</a:t>
                      </a:r>
                      <a:endParaRPr lang="en-PK" sz="1600" b="1" u="none"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3951507"/>
                  </a:ext>
                </a:extLst>
              </a:tr>
            </a:tbl>
          </a:graphicData>
        </a:graphic>
      </p:graphicFrame>
    </p:spTree>
    <p:extLst>
      <p:ext uri="{BB962C8B-B14F-4D97-AF65-F5344CB8AC3E}">
        <p14:creationId xmlns:p14="http://schemas.microsoft.com/office/powerpoint/2010/main" val="1351743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00EEE-7E82-34F6-E598-1F793B6F0B91}"/>
              </a:ext>
            </a:extLst>
          </p:cNvPr>
          <p:cNvSpPr>
            <a:spLocks noGrp="1"/>
          </p:cNvSpPr>
          <p:nvPr>
            <p:ph type="title"/>
          </p:nvPr>
        </p:nvSpPr>
        <p:spPr>
          <a:xfrm>
            <a:off x="516834" y="432000"/>
            <a:ext cx="5386255" cy="695740"/>
          </a:xfrm>
        </p:spPr>
        <p:txBody>
          <a:bodyPr/>
          <a:lstStyle/>
          <a:p>
            <a:r>
              <a:rPr lang="en-US" sz="3600" b="1" dirty="0" err="1">
                <a:latin typeface="Times New Roman" panose="02020603050405020304" pitchFamily="18" charset="0"/>
                <a:cs typeface="Times New Roman" panose="02020603050405020304" pitchFamily="18" charset="0"/>
              </a:rPr>
              <a:t>MobileNet</a:t>
            </a:r>
            <a:endParaRPr lang="en-PK" sz="36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99CBBC9-99A5-174C-51B2-B52D43680F21}"/>
              </a:ext>
            </a:extLst>
          </p:cNvPr>
          <p:cNvPicPr>
            <a:picLocks noChangeAspect="1"/>
          </p:cNvPicPr>
          <p:nvPr/>
        </p:nvPicPr>
        <p:blipFill>
          <a:blip r:embed="rId2"/>
          <a:stretch>
            <a:fillRect/>
          </a:stretch>
        </p:blipFill>
        <p:spPr>
          <a:xfrm>
            <a:off x="6492592" y="269507"/>
            <a:ext cx="5712878" cy="4251693"/>
          </a:xfrm>
          <a:prstGeom prst="rect">
            <a:avLst/>
          </a:prstGeom>
        </p:spPr>
      </p:pic>
      <p:sp>
        <p:nvSpPr>
          <p:cNvPr id="7" name="Google Shape;197;p8">
            <a:extLst>
              <a:ext uri="{FF2B5EF4-FFF2-40B4-BE49-F238E27FC236}">
                <a16:creationId xmlns:a16="http://schemas.microsoft.com/office/drawing/2014/main" id="{D854E01F-68D2-0C4C-DE85-F815330733EA}"/>
              </a:ext>
            </a:extLst>
          </p:cNvPr>
          <p:cNvSpPr txBox="1">
            <a:spLocks/>
          </p:cNvSpPr>
          <p:nvPr/>
        </p:nvSpPr>
        <p:spPr>
          <a:xfrm>
            <a:off x="516833" y="1328448"/>
            <a:ext cx="5386256" cy="5027902"/>
          </a:xfrm>
          <a:prstGeom prst="rect">
            <a:avLst/>
          </a:prstGeom>
          <a:noFill/>
          <a:ln>
            <a:noFill/>
          </a:ln>
        </p:spPr>
        <p:txBody>
          <a:bodyPr spcFirstLastPara="1" vert="horz" wrap="square" lIns="0" tIns="0" rIns="0" bIns="0" rtlCol="0" anchor="t" anchorCtr="0">
            <a:noAutofit/>
          </a:bodyPr>
          <a:lstStyle>
            <a:lvl1pPr marL="457200" lvl="0" indent="-228600" algn="ctr" defTabSz="914400" rtl="0" eaLnBrk="1" latinLnBrk="0" hangingPunct="1">
              <a:lnSpc>
                <a:spcPct val="90000"/>
              </a:lnSpc>
              <a:spcBef>
                <a:spcPts val="1000"/>
              </a:spcBef>
              <a:spcAft>
                <a:spcPts val="0"/>
              </a:spcAft>
              <a:buSzPts val="6000"/>
              <a:buFont typeface="Arial" panose="020B0604020202020204" pitchFamily="34" charset="0"/>
              <a:buNone/>
              <a:defRPr sz="6000" kern="1200">
                <a:solidFill>
                  <a:schemeClr val="tx1"/>
                </a:solidFill>
                <a:latin typeface="+mn-lt"/>
                <a:ea typeface="+mn-ea"/>
                <a:cs typeface="+mn-cs"/>
              </a:defRPr>
            </a:lvl1pPr>
            <a:lvl2pPr marL="914400" lvl="1" indent="-342900" algn="l" defTabSz="914400" rtl="0" eaLnBrk="1" latinLnBrk="0" hangingPunct="1">
              <a:lnSpc>
                <a:spcPct val="90000"/>
              </a:lnSpc>
              <a:spcBef>
                <a:spcPts val="500"/>
              </a:spcBef>
              <a:spcAft>
                <a:spcPts val="0"/>
              </a:spcAft>
              <a:buClr>
                <a:srgbClr val="3F3F3F"/>
              </a:buClr>
              <a:buSzPts val="1800"/>
              <a:buFont typeface="Arial" panose="020B0604020202020204" pitchFamily="34" charset="0"/>
              <a:buChar char="•"/>
              <a:defRPr sz="2400" kern="1200">
                <a:solidFill>
                  <a:schemeClr val="tx1"/>
                </a:solidFill>
                <a:latin typeface="+mn-lt"/>
                <a:ea typeface="+mn-ea"/>
                <a:cs typeface="+mn-cs"/>
              </a:defRPr>
            </a:lvl2pPr>
            <a:lvl3pPr marL="1371600" lvl="2" indent="-342900" algn="l" defTabSz="914400" rtl="0" eaLnBrk="1" latinLnBrk="0" hangingPunct="1">
              <a:lnSpc>
                <a:spcPct val="90000"/>
              </a:lnSpc>
              <a:spcBef>
                <a:spcPts val="500"/>
              </a:spcBef>
              <a:spcAft>
                <a:spcPts val="0"/>
              </a:spcAft>
              <a:buClr>
                <a:srgbClr val="3F3F3F"/>
              </a:buClr>
              <a:buSzPts val="18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Clr>
                <a:srgbClr val="3F3F3F"/>
              </a:buClr>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Clr>
                <a:srgbClr val="3F3F3F"/>
              </a:buClr>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0" indent="0" algn="l">
              <a:buSzPts val="2000"/>
            </a:pPr>
            <a:endParaRPr lang="en-US" sz="2000" dirty="0">
              <a:latin typeface="Times New Roman"/>
              <a:ea typeface="Times New Roman"/>
              <a:cs typeface="Times New Roman"/>
              <a:sym typeface="Times New Roman"/>
            </a:endParaRPr>
          </a:p>
          <a:p>
            <a:pPr marL="342900" indent="-342900" algn="l">
              <a:buSzPts val="2000"/>
              <a:buFont typeface="Wingdings" panose="05000000000000000000" pitchFamily="2" charset="2"/>
              <a:buChar char="Ø"/>
            </a:pPr>
            <a:r>
              <a:rPr lang="en-US" sz="2000" dirty="0" err="1">
                <a:latin typeface="Times New Roman"/>
                <a:ea typeface="Times New Roman"/>
                <a:cs typeface="Times New Roman"/>
                <a:sym typeface="Times New Roman"/>
              </a:rPr>
              <a:t>MobileNet</a:t>
            </a:r>
            <a:r>
              <a:rPr lang="en-US" sz="2000" dirty="0">
                <a:latin typeface="Times New Roman"/>
                <a:ea typeface="Times New Roman"/>
                <a:cs typeface="Times New Roman"/>
                <a:sym typeface="Times New Roman"/>
              </a:rPr>
              <a:t> is a convolutional neural network that  uses </a:t>
            </a:r>
            <a:r>
              <a:rPr lang="en-US" sz="2000" dirty="0" err="1">
                <a:latin typeface="Times New Roman"/>
                <a:ea typeface="Times New Roman"/>
                <a:cs typeface="Times New Roman"/>
                <a:sym typeface="Times New Roman"/>
              </a:rPr>
              <a:t>depthwise</a:t>
            </a:r>
            <a:r>
              <a:rPr lang="en-US" sz="2000" dirty="0">
                <a:latin typeface="Times New Roman"/>
                <a:ea typeface="Times New Roman"/>
                <a:cs typeface="Times New Roman"/>
                <a:sym typeface="Times New Roman"/>
              </a:rPr>
              <a:t> separable convolutions and has an input size of 224 by 224.</a:t>
            </a:r>
          </a:p>
          <a:p>
            <a:pPr marL="0" indent="0" algn="l">
              <a:buSzPts val="2000"/>
            </a:pPr>
            <a:endParaRPr lang="en-US" sz="2000" dirty="0">
              <a:latin typeface="Times New Roman"/>
              <a:ea typeface="Times New Roman"/>
              <a:cs typeface="Times New Roman"/>
              <a:sym typeface="Times New Roman"/>
            </a:endParaRPr>
          </a:p>
          <a:p>
            <a:pPr marL="342900" indent="-342900" algn="l">
              <a:buSzPts val="2000"/>
              <a:buFont typeface="Wingdings" panose="05000000000000000000" pitchFamily="2" charset="2"/>
              <a:buChar char="Ø"/>
            </a:pPr>
            <a:r>
              <a:rPr lang="en-US" sz="2000" dirty="0">
                <a:latin typeface="Times New Roman"/>
                <a:ea typeface="Times New Roman"/>
                <a:cs typeface="Times New Roman"/>
                <a:sym typeface="Times New Roman"/>
              </a:rPr>
              <a:t>Mobile Net split the convolution into a </a:t>
            </a:r>
            <a:r>
              <a:rPr lang="en-US" sz="2000" b="1" dirty="0">
                <a:latin typeface="Times New Roman"/>
                <a:ea typeface="Times New Roman"/>
                <a:cs typeface="Times New Roman"/>
                <a:sym typeface="Times New Roman"/>
              </a:rPr>
              <a:t>3x3 depth-wise convolution </a:t>
            </a:r>
            <a:r>
              <a:rPr lang="en-US" sz="2000" dirty="0">
                <a:latin typeface="Times New Roman"/>
                <a:ea typeface="Times New Roman"/>
                <a:cs typeface="Times New Roman"/>
                <a:sym typeface="Times New Roman"/>
              </a:rPr>
              <a:t>and a </a:t>
            </a:r>
            <a:r>
              <a:rPr lang="en-US" sz="2000" b="1" dirty="0">
                <a:latin typeface="Times New Roman"/>
                <a:ea typeface="Times New Roman"/>
                <a:cs typeface="Times New Roman"/>
                <a:sym typeface="Times New Roman"/>
              </a:rPr>
              <a:t>1x1 pointwise convolution</a:t>
            </a:r>
            <a:r>
              <a:rPr lang="en-US" sz="2000" dirty="0">
                <a:latin typeface="Times New Roman"/>
                <a:ea typeface="Times New Roman"/>
                <a:cs typeface="Times New Roman"/>
                <a:sym typeface="Times New Roman"/>
              </a:rPr>
              <a:t>, as shown in the figure.</a:t>
            </a:r>
          </a:p>
          <a:p>
            <a:pPr marL="0" indent="0" algn="l">
              <a:buSzPts val="2000"/>
            </a:pPr>
            <a:endParaRPr lang="en-US" sz="2000" dirty="0">
              <a:latin typeface="Times New Roman"/>
              <a:ea typeface="Times New Roman"/>
              <a:cs typeface="Times New Roman"/>
              <a:sym typeface="Times New Roman"/>
            </a:endParaRPr>
          </a:p>
          <a:p>
            <a:pPr marL="342900" indent="-342900" algn="l">
              <a:buSzPts val="2000"/>
              <a:buFont typeface="Wingdings" panose="05000000000000000000" pitchFamily="2" charset="2"/>
              <a:buChar char="Ø"/>
            </a:pPr>
            <a:r>
              <a:rPr lang="en-US" sz="2000" b="1" dirty="0">
                <a:latin typeface="Times New Roman"/>
                <a:ea typeface="Times New Roman"/>
                <a:cs typeface="Times New Roman"/>
                <a:sym typeface="Times New Roman"/>
              </a:rPr>
              <a:t>We implemented </a:t>
            </a:r>
            <a:r>
              <a:rPr lang="en-US" sz="2000" b="1" dirty="0" err="1">
                <a:latin typeface="Times New Roman"/>
                <a:ea typeface="Times New Roman"/>
                <a:cs typeface="Times New Roman"/>
                <a:sym typeface="Times New Roman"/>
              </a:rPr>
              <a:t>MobileNet</a:t>
            </a:r>
            <a:r>
              <a:rPr lang="en-US" sz="2000" b="1" dirty="0">
                <a:latin typeface="Times New Roman"/>
                <a:ea typeface="Times New Roman"/>
                <a:cs typeface="Times New Roman"/>
                <a:sym typeface="Times New Roman"/>
              </a:rPr>
              <a:t> on our dataset and achieved an accuracy of 95%.</a:t>
            </a:r>
          </a:p>
          <a:p>
            <a:pPr marL="342900" indent="-342900" algn="l">
              <a:buSzPts val="2000"/>
              <a:buFont typeface="Wingdings" panose="05000000000000000000" pitchFamily="2" charset="2"/>
              <a:buChar char="Ø"/>
            </a:pPr>
            <a:endParaRPr lang="en-US" sz="2000" dirty="0">
              <a:latin typeface="Times New Roman"/>
              <a:ea typeface="Times New Roman"/>
              <a:cs typeface="Times New Roman"/>
              <a:sym typeface="Times New Roman"/>
            </a:endParaRPr>
          </a:p>
        </p:txBody>
      </p:sp>
      <p:graphicFrame>
        <p:nvGraphicFramePr>
          <p:cNvPr id="3" name="Table 2">
            <a:extLst>
              <a:ext uri="{FF2B5EF4-FFF2-40B4-BE49-F238E27FC236}">
                <a16:creationId xmlns:a16="http://schemas.microsoft.com/office/drawing/2014/main" id="{F119D6BC-6CDA-B3AC-8331-57F938857BE6}"/>
              </a:ext>
            </a:extLst>
          </p:cNvPr>
          <p:cNvGraphicFramePr>
            <a:graphicFrameLocks noGrp="1"/>
          </p:cNvGraphicFramePr>
          <p:nvPr>
            <p:extLst>
              <p:ext uri="{D42A27DB-BD31-4B8C-83A1-F6EECF244321}">
                <p14:modId xmlns:p14="http://schemas.microsoft.com/office/powerpoint/2010/main" val="1374837653"/>
              </p:ext>
            </p:extLst>
          </p:nvPr>
        </p:nvGraphicFramePr>
        <p:xfrm>
          <a:off x="6273802" y="4521200"/>
          <a:ext cx="5768908" cy="1611088"/>
        </p:xfrm>
        <a:graphic>
          <a:graphicData uri="http://schemas.openxmlformats.org/drawingml/2006/table">
            <a:tbl>
              <a:tblPr firstRow="1" firstCol="1" bandRow="1">
                <a:tableStyleId>{616DA210-FB5B-4158-B5E0-FEB733F419BA}</a:tableStyleId>
              </a:tblPr>
              <a:tblGrid>
                <a:gridCol w="2970123">
                  <a:extLst>
                    <a:ext uri="{9D8B030D-6E8A-4147-A177-3AD203B41FA5}">
                      <a16:colId xmlns:a16="http://schemas.microsoft.com/office/drawing/2014/main" val="2690317854"/>
                    </a:ext>
                  </a:extLst>
                </a:gridCol>
                <a:gridCol w="2798785">
                  <a:extLst>
                    <a:ext uri="{9D8B030D-6E8A-4147-A177-3AD203B41FA5}">
                      <a16:colId xmlns:a16="http://schemas.microsoft.com/office/drawing/2014/main" val="1449082343"/>
                    </a:ext>
                  </a:extLst>
                </a:gridCol>
              </a:tblGrid>
              <a:tr h="402772">
                <a:tc>
                  <a:txBody>
                    <a:bodyPr/>
                    <a:lstStyle/>
                    <a:p>
                      <a:pPr marL="0" marR="0" indent="0" algn="ctr">
                        <a:lnSpc>
                          <a:spcPct val="150000"/>
                        </a:lnSpc>
                        <a:spcBef>
                          <a:spcPts val="0"/>
                        </a:spcBef>
                        <a:spcAft>
                          <a:spcPts val="20"/>
                        </a:spcAft>
                      </a:pPr>
                      <a:r>
                        <a:rPr lang="en-US" sz="1600" dirty="0">
                          <a:effectLst/>
                        </a:rPr>
                        <a:t>TPR average</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20"/>
                        </a:spcAft>
                      </a:pPr>
                      <a:r>
                        <a:rPr lang="en-US" sz="1600" b="0" dirty="0">
                          <a:effectLst/>
                          <a:latin typeface="Times New Roman" panose="02020603050405020304" pitchFamily="18" charset="0"/>
                          <a:cs typeface="Times New Roman" panose="02020603050405020304" pitchFamily="18" charset="0"/>
                        </a:rPr>
                        <a:t>0.9058942945130736</a:t>
                      </a:r>
                      <a:endParaRPr lang="en-US" sz="16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5614775"/>
                  </a:ext>
                </a:extLst>
              </a:tr>
              <a:tr h="402772">
                <a:tc>
                  <a:txBody>
                    <a:bodyPr/>
                    <a:lstStyle/>
                    <a:p>
                      <a:pPr marL="0" marR="0" indent="0" algn="ctr">
                        <a:lnSpc>
                          <a:spcPct val="150000"/>
                        </a:lnSpc>
                        <a:spcBef>
                          <a:spcPts val="0"/>
                        </a:spcBef>
                        <a:spcAft>
                          <a:spcPts val="20"/>
                        </a:spcAft>
                      </a:pPr>
                      <a:r>
                        <a:rPr lang="en-US" sz="1600" dirty="0">
                          <a:effectLst/>
                        </a:rPr>
                        <a:t>FPR average</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2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0.002858193302300445</a:t>
                      </a:r>
                    </a:p>
                  </a:txBody>
                  <a:tcPr marL="68580" marR="68580" marT="0" marB="0"/>
                </a:tc>
                <a:extLst>
                  <a:ext uri="{0D108BD9-81ED-4DB2-BD59-A6C34878D82A}">
                    <a16:rowId xmlns:a16="http://schemas.microsoft.com/office/drawing/2014/main" val="2999987615"/>
                  </a:ext>
                </a:extLst>
              </a:tr>
              <a:tr h="402772">
                <a:tc>
                  <a:txBody>
                    <a:bodyPr/>
                    <a:lstStyle/>
                    <a:p>
                      <a:pPr marL="0" marR="0" indent="0" algn="ctr">
                        <a:lnSpc>
                          <a:spcPct val="150000"/>
                        </a:lnSpc>
                        <a:spcBef>
                          <a:spcPts val="0"/>
                        </a:spcBef>
                        <a:spcAft>
                          <a:spcPts val="20"/>
                        </a:spcAft>
                      </a:pPr>
                      <a:r>
                        <a:rPr lang="en-US" sz="1600" dirty="0">
                          <a:effectLst/>
                        </a:rPr>
                        <a:t>TNR average</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2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0.9971418066976995</a:t>
                      </a:r>
                    </a:p>
                  </a:txBody>
                  <a:tcPr marL="68580" marR="68580" marT="0" marB="0"/>
                </a:tc>
                <a:extLst>
                  <a:ext uri="{0D108BD9-81ED-4DB2-BD59-A6C34878D82A}">
                    <a16:rowId xmlns:a16="http://schemas.microsoft.com/office/drawing/2014/main" val="4254565318"/>
                  </a:ext>
                </a:extLst>
              </a:tr>
              <a:tr h="402772">
                <a:tc>
                  <a:txBody>
                    <a:bodyPr/>
                    <a:lstStyle/>
                    <a:p>
                      <a:pPr marL="0" marR="0" indent="0" algn="ctr">
                        <a:lnSpc>
                          <a:spcPct val="150000"/>
                        </a:lnSpc>
                        <a:spcBef>
                          <a:spcPts val="0"/>
                        </a:spcBef>
                        <a:spcAft>
                          <a:spcPts val="20"/>
                        </a:spcAft>
                      </a:pPr>
                      <a:r>
                        <a:rPr lang="en-US" sz="1600" dirty="0">
                          <a:effectLst/>
                        </a:rPr>
                        <a:t>FNR average</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2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0.0941057054869264</a:t>
                      </a:r>
                    </a:p>
                  </a:txBody>
                  <a:tcPr marL="68580" marR="68580" marT="0" marB="0"/>
                </a:tc>
                <a:extLst>
                  <a:ext uri="{0D108BD9-81ED-4DB2-BD59-A6C34878D82A}">
                    <a16:rowId xmlns:a16="http://schemas.microsoft.com/office/drawing/2014/main" val="3592523252"/>
                  </a:ext>
                </a:extLst>
              </a:tr>
            </a:tbl>
          </a:graphicData>
        </a:graphic>
      </p:graphicFrame>
    </p:spTree>
    <p:extLst>
      <p:ext uri="{BB962C8B-B14F-4D97-AF65-F5344CB8AC3E}">
        <p14:creationId xmlns:p14="http://schemas.microsoft.com/office/powerpoint/2010/main" val="576763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3074D-7BAB-4EB6-6960-D96E1989D571}"/>
              </a:ext>
            </a:extLst>
          </p:cNvPr>
          <p:cNvSpPr>
            <a:spLocks noGrp="1"/>
          </p:cNvSpPr>
          <p:nvPr>
            <p:ph type="title"/>
          </p:nvPr>
        </p:nvSpPr>
        <p:spPr/>
        <p:txBody>
          <a:bodyPr/>
          <a:lstStyle/>
          <a:p>
            <a:r>
              <a:rPr lang="en-US" sz="3600" b="1" dirty="0" err="1">
                <a:latin typeface="Times New Roman" panose="02020603050405020304" pitchFamily="18" charset="0"/>
                <a:cs typeface="Times New Roman" panose="02020603050405020304" pitchFamily="18" charset="0"/>
              </a:rPr>
              <a:t>MobileNet</a:t>
            </a:r>
            <a:r>
              <a:rPr lang="en-US" sz="3600" b="1" dirty="0">
                <a:latin typeface="Times New Roman" panose="02020603050405020304" pitchFamily="18" charset="0"/>
                <a:cs typeface="Times New Roman" panose="02020603050405020304" pitchFamily="18" charset="0"/>
              </a:rPr>
              <a:t> Accuracy and Loss</a:t>
            </a:r>
            <a:endParaRPr lang="en-PK"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00F7EC4-6FAD-A7FB-0D1C-FA9E9A613895}"/>
              </a:ext>
            </a:extLst>
          </p:cNvPr>
          <p:cNvPicPr>
            <a:picLocks noChangeAspect="1"/>
          </p:cNvPicPr>
          <p:nvPr/>
        </p:nvPicPr>
        <p:blipFill>
          <a:blip r:embed="rId2"/>
          <a:stretch>
            <a:fillRect/>
          </a:stretch>
        </p:blipFill>
        <p:spPr>
          <a:xfrm>
            <a:off x="6096000" y="2168460"/>
            <a:ext cx="5564578" cy="3821757"/>
          </a:xfrm>
          <a:prstGeom prst="rect">
            <a:avLst/>
          </a:prstGeom>
        </p:spPr>
      </p:pic>
      <p:pic>
        <p:nvPicPr>
          <p:cNvPr id="7" name="Picture 6">
            <a:extLst>
              <a:ext uri="{FF2B5EF4-FFF2-40B4-BE49-F238E27FC236}">
                <a16:creationId xmlns:a16="http://schemas.microsoft.com/office/drawing/2014/main" id="{E4A1FC79-0AB2-4E00-3307-81DC7C5EF8D4}"/>
              </a:ext>
            </a:extLst>
          </p:cNvPr>
          <p:cNvPicPr>
            <a:picLocks noChangeAspect="1"/>
          </p:cNvPicPr>
          <p:nvPr/>
        </p:nvPicPr>
        <p:blipFill>
          <a:blip r:embed="rId3"/>
          <a:stretch>
            <a:fillRect/>
          </a:stretch>
        </p:blipFill>
        <p:spPr>
          <a:xfrm>
            <a:off x="636259" y="1738552"/>
            <a:ext cx="5652782" cy="4387928"/>
          </a:xfrm>
          <a:prstGeom prst="rect">
            <a:avLst/>
          </a:prstGeom>
        </p:spPr>
      </p:pic>
    </p:spTree>
    <p:extLst>
      <p:ext uri="{BB962C8B-B14F-4D97-AF65-F5344CB8AC3E}">
        <p14:creationId xmlns:p14="http://schemas.microsoft.com/office/powerpoint/2010/main" val="198665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1"/>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dirty="0">
                <a:latin typeface="Times New Roman"/>
                <a:ea typeface="Times New Roman"/>
                <a:cs typeface="Times New Roman"/>
                <a:sym typeface="Times New Roman"/>
              </a:rPr>
              <a:t>Why we chose </a:t>
            </a:r>
            <a:r>
              <a:rPr lang="en-US" sz="3600" b="1" dirty="0" err="1">
                <a:latin typeface="Times New Roman"/>
                <a:ea typeface="Times New Roman"/>
                <a:cs typeface="Times New Roman"/>
                <a:sym typeface="Times New Roman"/>
              </a:rPr>
              <a:t>MobileNet</a:t>
            </a:r>
            <a:r>
              <a:rPr lang="en-US" sz="3600" b="1" dirty="0">
                <a:latin typeface="Times New Roman"/>
                <a:ea typeface="Times New Roman"/>
                <a:cs typeface="Times New Roman"/>
                <a:sym typeface="Times New Roman"/>
              </a:rPr>
              <a:t>? (Best Accuracy)</a:t>
            </a:r>
          </a:p>
        </p:txBody>
      </p:sp>
      <p:sp>
        <p:nvSpPr>
          <p:cNvPr id="310" name="Google Shape;310;p21"/>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17</a:t>
            </a:fld>
            <a:endParaRPr/>
          </a:p>
        </p:txBody>
      </p:sp>
      <p:sp>
        <p:nvSpPr>
          <p:cNvPr id="311" name="Google Shape;311;p21"/>
          <p:cNvSpPr txBox="1">
            <a:spLocks noGrp="1"/>
          </p:cNvSpPr>
          <p:nvPr>
            <p:ph type="body" idx="1"/>
          </p:nvPr>
        </p:nvSpPr>
        <p:spPr>
          <a:xfrm>
            <a:off x="516834" y="1503772"/>
            <a:ext cx="11199223" cy="5354228"/>
          </a:xfrm>
          <a:prstGeom prst="rect">
            <a:avLst/>
          </a:prstGeom>
          <a:noFill/>
          <a:ln>
            <a:noFill/>
          </a:ln>
        </p:spPr>
        <p:txBody>
          <a:bodyPr spcFirstLastPara="1" wrap="square" lIns="0" tIns="0" rIns="0" bIns="0" anchor="t" anchorCtr="0">
            <a:noAutofit/>
          </a:bodyPr>
          <a:lstStyle/>
          <a:p>
            <a:pPr marL="0" lvl="0" indent="0" algn="l">
              <a:spcBef>
                <a:spcPts val="0"/>
              </a:spcBef>
              <a:buClr>
                <a:srgbClr val="029B2D"/>
              </a:buClr>
              <a:buSzPts val="2000"/>
            </a:pPr>
            <a:r>
              <a:rPr lang="en-US" sz="1800" dirty="0">
                <a:latin typeface="Times New Roman"/>
                <a:ea typeface="Times New Roman"/>
                <a:cs typeface="Times New Roman"/>
                <a:sym typeface="Times New Roman"/>
              </a:rPr>
              <a:t>Many real-life classification applications, such as robotics, autonomous driving, smartphone, </a:t>
            </a:r>
            <a:r>
              <a:rPr lang="en-US" sz="1800" dirty="0" err="1">
                <a:latin typeface="Times New Roman"/>
                <a:ea typeface="Times New Roman"/>
                <a:cs typeface="Times New Roman"/>
                <a:sym typeface="Times New Roman"/>
              </a:rPr>
              <a:t>etc</a:t>
            </a:r>
            <a:r>
              <a:rPr lang="en-US" sz="1800" dirty="0">
                <a:latin typeface="Times New Roman"/>
                <a:ea typeface="Times New Roman"/>
                <a:cs typeface="Times New Roman"/>
                <a:sym typeface="Times New Roman"/>
              </a:rPr>
              <a:t>, the</a:t>
            </a:r>
          </a:p>
          <a:p>
            <a:pPr marL="0" lvl="0" indent="0" algn="l">
              <a:spcBef>
                <a:spcPts val="0"/>
              </a:spcBef>
              <a:buClr>
                <a:srgbClr val="029B2D"/>
              </a:buClr>
              <a:buSzPts val="2000"/>
            </a:pPr>
            <a:r>
              <a:rPr lang="en-US" sz="1800" dirty="0">
                <a:latin typeface="Times New Roman"/>
                <a:ea typeface="Times New Roman"/>
                <a:cs typeface="Times New Roman"/>
                <a:sym typeface="Times New Roman"/>
              </a:rPr>
              <a:t>classification task is highly constrained by the computational resources that are available.</a:t>
            </a:r>
          </a:p>
          <a:p>
            <a:pPr marL="0" lvl="0" indent="0" algn="l">
              <a:spcBef>
                <a:spcPts val="0"/>
              </a:spcBef>
              <a:buClr>
                <a:srgbClr val="029B2D"/>
              </a:buClr>
              <a:buSzPts val="2000"/>
            </a:pPr>
            <a:r>
              <a:rPr lang="en-US" sz="1800" dirty="0">
                <a:latin typeface="Times New Roman"/>
                <a:ea typeface="Times New Roman"/>
                <a:cs typeface="Times New Roman"/>
                <a:sym typeface="Times New Roman"/>
              </a:rPr>
              <a:t>The problem thus becomes to pursue the optimal accuracy subject to a limited computational budget (i.e.</a:t>
            </a:r>
          </a:p>
          <a:p>
            <a:pPr marL="0" lvl="0" indent="0" algn="l">
              <a:spcBef>
                <a:spcPts val="0"/>
              </a:spcBef>
              <a:buClr>
                <a:srgbClr val="029B2D"/>
              </a:buClr>
              <a:buSzPts val="2000"/>
            </a:pPr>
            <a:r>
              <a:rPr lang="en-US" sz="1800" dirty="0">
                <a:latin typeface="Times New Roman"/>
                <a:ea typeface="Times New Roman"/>
                <a:cs typeface="Times New Roman"/>
                <a:sym typeface="Times New Roman"/>
              </a:rPr>
              <a:t>memory and/or MFLOPs).</a:t>
            </a:r>
          </a:p>
          <a:p>
            <a:pPr marL="0" lvl="0" indent="0" algn="l">
              <a:spcBef>
                <a:spcPts val="0"/>
              </a:spcBef>
              <a:buClr>
                <a:srgbClr val="029B2D"/>
              </a:buClr>
              <a:buSzPts val="2000"/>
            </a:pPr>
            <a:endParaRPr lang="en-US" sz="1800" dirty="0">
              <a:latin typeface="Times New Roman"/>
              <a:ea typeface="Times New Roman"/>
              <a:cs typeface="Times New Roman"/>
              <a:sym typeface="Times New Roman"/>
            </a:endParaRPr>
          </a:p>
          <a:p>
            <a:pPr marL="0" lvl="0" indent="0" algn="l">
              <a:spcBef>
                <a:spcPts val="0"/>
              </a:spcBef>
              <a:buClr>
                <a:srgbClr val="029B2D"/>
              </a:buClr>
              <a:buSzPts val="2000"/>
            </a:pPr>
            <a:r>
              <a:rPr lang="en-US" sz="1800" b="1" dirty="0" err="1">
                <a:latin typeface="Times New Roman"/>
                <a:ea typeface="Times New Roman"/>
                <a:cs typeface="Times New Roman"/>
                <a:sym typeface="Times New Roman"/>
              </a:rPr>
              <a:t>MobileNet</a:t>
            </a:r>
            <a:r>
              <a:rPr lang="en-US" sz="1800" dirty="0">
                <a:latin typeface="Times New Roman"/>
                <a:ea typeface="Times New Roman"/>
                <a:cs typeface="Times New Roman"/>
                <a:sym typeface="Times New Roman"/>
              </a:rPr>
              <a:t> is a type of convolutional neural network (CNN) that has been specifically designed for use on mobile devices with limited computational resources. It has the following advantages:</a:t>
            </a:r>
          </a:p>
          <a:p>
            <a:pPr marL="0" lvl="0" indent="0" algn="l">
              <a:spcBef>
                <a:spcPts val="0"/>
              </a:spcBef>
              <a:buClr>
                <a:srgbClr val="029B2D"/>
              </a:buClr>
              <a:buSzPts val="2000"/>
            </a:pPr>
            <a:endParaRPr lang="en-US" sz="1800" dirty="0">
              <a:latin typeface="Times New Roman"/>
              <a:ea typeface="Times New Roman"/>
              <a:cs typeface="Times New Roman"/>
              <a:sym typeface="Times New Roman"/>
            </a:endParaRPr>
          </a:p>
          <a:p>
            <a:pPr marL="0" lvl="0" indent="0" algn="l">
              <a:spcBef>
                <a:spcPts val="0"/>
              </a:spcBef>
              <a:buClr>
                <a:srgbClr val="029B2D"/>
              </a:buClr>
              <a:buSzPts val="2000"/>
            </a:pPr>
            <a:r>
              <a:rPr lang="en-US" sz="1800" dirty="0">
                <a:latin typeface="Times New Roman"/>
                <a:ea typeface="Times New Roman"/>
                <a:cs typeface="Times New Roman"/>
                <a:sym typeface="Times New Roman"/>
              </a:rPr>
              <a:t>1. </a:t>
            </a:r>
            <a:r>
              <a:rPr lang="en-US" sz="1800" b="1" u="sng" dirty="0">
                <a:latin typeface="Times New Roman"/>
                <a:ea typeface="Times New Roman"/>
                <a:cs typeface="Times New Roman"/>
                <a:sym typeface="Times New Roman"/>
              </a:rPr>
              <a:t>Lightweight architecture</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MobileNet</a:t>
            </a:r>
            <a:r>
              <a:rPr lang="en-US" sz="1800" dirty="0">
                <a:latin typeface="Times New Roman"/>
                <a:ea typeface="Times New Roman"/>
                <a:cs typeface="Times New Roman"/>
                <a:sym typeface="Times New Roman"/>
              </a:rPr>
              <a:t> has a smaller number of parameters compared to other deep learning models, which makes it ideal for deployment on mobile devices and other embedded systems with limited resources.</a:t>
            </a:r>
          </a:p>
          <a:p>
            <a:pPr marL="0" lvl="0" indent="0" algn="l">
              <a:spcBef>
                <a:spcPts val="0"/>
              </a:spcBef>
              <a:buClr>
                <a:srgbClr val="029B2D"/>
              </a:buClr>
              <a:buSzPts val="2000"/>
            </a:pPr>
            <a:endParaRPr lang="en-US" sz="1800" dirty="0">
              <a:latin typeface="Times New Roman"/>
              <a:ea typeface="Times New Roman"/>
              <a:cs typeface="Times New Roman"/>
              <a:sym typeface="Times New Roman"/>
            </a:endParaRPr>
          </a:p>
          <a:p>
            <a:pPr marL="0" lvl="0" indent="0" algn="l">
              <a:spcBef>
                <a:spcPts val="0"/>
              </a:spcBef>
              <a:buClr>
                <a:srgbClr val="029B2D"/>
              </a:buClr>
              <a:buSzPts val="2000"/>
            </a:pPr>
            <a:r>
              <a:rPr lang="en-US" sz="1800" dirty="0">
                <a:latin typeface="Times New Roman"/>
                <a:ea typeface="Times New Roman"/>
                <a:cs typeface="Times New Roman"/>
                <a:sym typeface="Times New Roman"/>
              </a:rPr>
              <a:t>2. </a:t>
            </a:r>
            <a:r>
              <a:rPr lang="en-US" sz="1800" b="1" u="sng" dirty="0">
                <a:latin typeface="Times New Roman"/>
                <a:ea typeface="Times New Roman"/>
                <a:cs typeface="Times New Roman"/>
                <a:sym typeface="Times New Roman"/>
              </a:rPr>
              <a:t>Speed</a:t>
            </a:r>
            <a:r>
              <a:rPr lang="en-US" sz="1800" dirty="0">
                <a:latin typeface="Times New Roman"/>
                <a:ea typeface="Times New Roman"/>
                <a:cs typeface="Times New Roman"/>
                <a:sym typeface="Times New Roman"/>
              </a:rPr>
              <a:t>: Because </a:t>
            </a:r>
            <a:r>
              <a:rPr lang="en-US" sz="1800" dirty="0" err="1">
                <a:latin typeface="Times New Roman"/>
                <a:ea typeface="Times New Roman"/>
                <a:cs typeface="Times New Roman"/>
                <a:sym typeface="Times New Roman"/>
              </a:rPr>
              <a:t>MobileNet</a:t>
            </a:r>
            <a:r>
              <a:rPr lang="en-US" sz="1800" dirty="0">
                <a:latin typeface="Times New Roman"/>
                <a:ea typeface="Times New Roman"/>
                <a:cs typeface="Times New Roman"/>
                <a:sym typeface="Times New Roman"/>
              </a:rPr>
              <a:t> has fewer parameters, it is faster to train and run than other deep learning models. This makes it an ideal choice for real-time applications such as object detection and image recognition.</a:t>
            </a:r>
          </a:p>
          <a:p>
            <a:pPr marL="0" lvl="0" indent="0" algn="l">
              <a:spcBef>
                <a:spcPts val="0"/>
              </a:spcBef>
              <a:buClr>
                <a:srgbClr val="029B2D"/>
              </a:buClr>
              <a:buSzPts val="2000"/>
            </a:pPr>
            <a:endParaRPr lang="en-US" sz="1800" dirty="0">
              <a:latin typeface="Times New Roman"/>
              <a:ea typeface="Times New Roman"/>
              <a:cs typeface="Times New Roman"/>
              <a:sym typeface="Times New Roman"/>
            </a:endParaRPr>
          </a:p>
          <a:p>
            <a:pPr marL="0" lvl="0" indent="0" algn="l">
              <a:spcBef>
                <a:spcPts val="0"/>
              </a:spcBef>
              <a:buClr>
                <a:srgbClr val="029B2D"/>
              </a:buClr>
              <a:buSzPts val="2000"/>
            </a:pPr>
            <a:r>
              <a:rPr lang="en-US" sz="1800" dirty="0">
                <a:latin typeface="Times New Roman"/>
                <a:ea typeface="Times New Roman"/>
                <a:cs typeface="Times New Roman"/>
                <a:sym typeface="Times New Roman"/>
              </a:rPr>
              <a:t>3. </a:t>
            </a:r>
            <a:r>
              <a:rPr lang="en-US" sz="1800" b="1" u="sng" dirty="0">
                <a:latin typeface="Times New Roman"/>
                <a:ea typeface="Times New Roman"/>
                <a:cs typeface="Times New Roman"/>
                <a:sym typeface="Times New Roman"/>
              </a:rPr>
              <a:t>Accuracy</a:t>
            </a:r>
            <a:r>
              <a:rPr lang="en-US" sz="1800" dirty="0">
                <a:latin typeface="Times New Roman"/>
                <a:ea typeface="Times New Roman"/>
                <a:cs typeface="Times New Roman"/>
                <a:sym typeface="Times New Roman"/>
              </a:rPr>
              <a:t>: Despite its lightweight architecture, </a:t>
            </a:r>
            <a:r>
              <a:rPr lang="en-US" sz="1800" dirty="0" err="1">
                <a:latin typeface="Times New Roman"/>
                <a:ea typeface="Times New Roman"/>
                <a:cs typeface="Times New Roman"/>
                <a:sym typeface="Times New Roman"/>
              </a:rPr>
              <a:t>MobileNet</a:t>
            </a:r>
            <a:r>
              <a:rPr lang="en-US" sz="1800" dirty="0">
                <a:latin typeface="Times New Roman"/>
                <a:ea typeface="Times New Roman"/>
                <a:cs typeface="Times New Roman"/>
                <a:sym typeface="Times New Roman"/>
              </a:rPr>
              <a:t> can achieve high accuracy on a variety of tasks, including image classification and object detection. It has been shown to perform well on benchmark datasets such as ImageNet.</a:t>
            </a:r>
          </a:p>
          <a:p>
            <a:pPr marL="0" lvl="0" indent="0" algn="l">
              <a:spcBef>
                <a:spcPts val="0"/>
              </a:spcBef>
              <a:buClr>
                <a:srgbClr val="029B2D"/>
              </a:buClr>
              <a:buSzPts val="2000"/>
            </a:pPr>
            <a:endParaRPr lang="en-US" sz="1800" dirty="0">
              <a:latin typeface="Times New Roman"/>
              <a:ea typeface="Times New Roman"/>
              <a:cs typeface="Times New Roman"/>
              <a:sym typeface="Times New Roman"/>
            </a:endParaRPr>
          </a:p>
          <a:p>
            <a:pPr marL="0" lvl="0" indent="0" algn="l">
              <a:spcBef>
                <a:spcPts val="0"/>
              </a:spcBef>
              <a:buClr>
                <a:srgbClr val="029B2D"/>
              </a:buClr>
              <a:buSzPts val="2000"/>
            </a:pPr>
            <a:r>
              <a:rPr lang="en-US" sz="1800" dirty="0">
                <a:latin typeface="Times New Roman"/>
                <a:ea typeface="Times New Roman"/>
                <a:cs typeface="Times New Roman"/>
                <a:sym typeface="Times New Roman"/>
              </a:rPr>
              <a:t>4. </a:t>
            </a:r>
            <a:r>
              <a:rPr lang="en-US" sz="1800" b="1" u="sng" dirty="0">
                <a:latin typeface="Times New Roman"/>
                <a:ea typeface="Times New Roman"/>
                <a:cs typeface="Times New Roman"/>
                <a:sym typeface="Times New Roman"/>
              </a:rPr>
              <a:t>Compatibility</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MobileNet</a:t>
            </a:r>
            <a:r>
              <a:rPr lang="en-US" sz="1800" dirty="0">
                <a:latin typeface="Times New Roman"/>
                <a:ea typeface="Times New Roman"/>
                <a:cs typeface="Times New Roman"/>
                <a:sym typeface="Times New Roman"/>
              </a:rPr>
              <a:t> is compatible with a wide range of deep learning frameworks, including </a:t>
            </a:r>
            <a:r>
              <a:rPr lang="en-US" sz="1800" dirty="0" err="1">
                <a:latin typeface="Times New Roman"/>
                <a:ea typeface="Times New Roman"/>
                <a:cs typeface="Times New Roman"/>
                <a:sym typeface="Times New Roman"/>
              </a:rPr>
              <a:t>TensorFlow</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Keras</a:t>
            </a:r>
            <a:r>
              <a:rPr lang="en-US" sz="1800" dirty="0">
                <a:latin typeface="Times New Roman"/>
                <a:ea typeface="Times New Roman"/>
                <a:cs typeface="Times New Roman"/>
                <a:sym typeface="Times New Roman"/>
              </a:rPr>
              <a:t>, and </a:t>
            </a:r>
            <a:r>
              <a:rPr lang="en-US" sz="1800" dirty="0" err="1">
                <a:latin typeface="Times New Roman"/>
                <a:ea typeface="Times New Roman"/>
                <a:cs typeface="Times New Roman"/>
                <a:sym typeface="Times New Roman"/>
              </a:rPr>
              <a:t>PyTorch</a:t>
            </a:r>
            <a:r>
              <a:rPr lang="en-US" sz="1800" dirty="0">
                <a:latin typeface="Times New Roman"/>
                <a:ea typeface="Times New Roman"/>
                <a:cs typeface="Times New Roman"/>
                <a:sym typeface="Times New Roman"/>
              </a:rPr>
              <a:t>. This makes it easy to integrate </a:t>
            </a:r>
            <a:r>
              <a:rPr lang="en-US" sz="1800" dirty="0" err="1">
                <a:latin typeface="Times New Roman"/>
                <a:ea typeface="Times New Roman"/>
                <a:cs typeface="Times New Roman"/>
                <a:sym typeface="Times New Roman"/>
              </a:rPr>
              <a:t>MobileNet</a:t>
            </a:r>
            <a:r>
              <a:rPr lang="en-US" sz="1800" dirty="0">
                <a:latin typeface="Times New Roman"/>
                <a:ea typeface="Times New Roman"/>
                <a:cs typeface="Times New Roman"/>
                <a:sym typeface="Times New Roman"/>
              </a:rPr>
              <a:t> into existing deep learning workflows and frameworks.</a:t>
            </a:r>
          </a:p>
          <a:p>
            <a:pPr marL="0" lvl="0" indent="0" algn="l">
              <a:spcBef>
                <a:spcPts val="0"/>
              </a:spcBef>
              <a:buClr>
                <a:srgbClr val="029B2D"/>
              </a:buClr>
              <a:buSzPts val="2000"/>
            </a:pPr>
            <a:endParaRPr lang="en-US" sz="2000" dirty="0">
              <a:latin typeface="Times New Roman"/>
              <a:ea typeface="Times New Roman"/>
              <a:cs typeface="Times New Roman"/>
              <a:sym typeface="Times New Roman"/>
            </a:endParaRPr>
          </a:p>
          <a:p>
            <a:pPr marL="0" lvl="0" indent="0" algn="l">
              <a:spcBef>
                <a:spcPts val="0"/>
              </a:spcBef>
              <a:buClr>
                <a:srgbClr val="029B2D"/>
              </a:buClr>
              <a:buSzPts val="2000"/>
            </a:pPr>
            <a:endParaRPr lang="en-US" sz="2000" dirty="0">
              <a:latin typeface="Times New Roman"/>
              <a:ea typeface="Times New Roman"/>
              <a:cs typeface="Times New Roman"/>
              <a:sym typeface="Times New Roman"/>
            </a:endParaRPr>
          </a:p>
        </p:txBody>
      </p:sp>
      <p:sp>
        <p:nvSpPr>
          <p:cNvPr id="312" name="Google Shape;312;p21"/>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Tree>
    <p:extLst>
      <p:ext uri="{BB962C8B-B14F-4D97-AF65-F5344CB8AC3E}">
        <p14:creationId xmlns:p14="http://schemas.microsoft.com/office/powerpoint/2010/main" val="3498139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marL="0" lvl="0" indent="0" algn="l" rtl="0">
              <a:lnSpc>
                <a:spcPct val="90000"/>
              </a:lnSpc>
              <a:spcBef>
                <a:spcPts val="0"/>
              </a:spcBef>
              <a:spcAft>
                <a:spcPts val="0"/>
              </a:spcAft>
              <a:buClr>
                <a:srgbClr val="3F3F3F"/>
              </a:buClr>
              <a:buSzPts val="3600"/>
              <a:buFont typeface="Times New Roman"/>
              <a:buNone/>
            </a:pPr>
            <a:r>
              <a:rPr lang="en-US" sz="3600" b="1" dirty="0">
                <a:latin typeface="Times New Roman"/>
                <a:ea typeface="Times New Roman"/>
                <a:cs typeface="Times New Roman"/>
                <a:sym typeface="Times New Roman"/>
              </a:rPr>
              <a:t>Application Design</a:t>
            </a:r>
            <a:endParaRPr sz="3600" b="1" dirty="0">
              <a:latin typeface="Times New Roman"/>
              <a:ea typeface="Times New Roman"/>
              <a:cs typeface="Times New Roman"/>
              <a:sym typeface="Times New Roman"/>
            </a:endParaRP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18</a:t>
            </a:fld>
            <a:endParaRPr/>
          </a:p>
        </p:txBody>
      </p:sp>
      <p:sp>
        <p:nvSpPr>
          <p:cNvPr id="190" name="Google Shape;190;p7"/>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pic>
        <p:nvPicPr>
          <p:cNvPr id="8" name="Picture 7"/>
          <p:cNvPicPr>
            <a:picLocks noChangeAspect="1"/>
          </p:cNvPicPr>
          <p:nvPr/>
        </p:nvPicPr>
        <p:blipFill>
          <a:blip r:embed="rId3"/>
          <a:stretch>
            <a:fillRect/>
          </a:stretch>
        </p:blipFill>
        <p:spPr>
          <a:xfrm>
            <a:off x="7202397" y="1368425"/>
            <a:ext cx="3038475" cy="5353050"/>
          </a:xfrm>
          <a:prstGeom prst="rect">
            <a:avLst/>
          </a:prstGeom>
        </p:spPr>
      </p:pic>
      <p:pic>
        <p:nvPicPr>
          <p:cNvPr id="9" name="Picture 8"/>
          <p:cNvPicPr>
            <a:picLocks noChangeAspect="1"/>
          </p:cNvPicPr>
          <p:nvPr/>
        </p:nvPicPr>
        <p:blipFill>
          <a:blip r:embed="rId4"/>
          <a:stretch>
            <a:fillRect/>
          </a:stretch>
        </p:blipFill>
        <p:spPr>
          <a:xfrm>
            <a:off x="1531553" y="1368425"/>
            <a:ext cx="3048000" cy="5362575"/>
          </a:xfrm>
          <a:prstGeom prst="rect">
            <a:avLst/>
          </a:prstGeom>
        </p:spPr>
      </p:pic>
      <p:sp>
        <p:nvSpPr>
          <p:cNvPr id="10" name="Right Arrow 9"/>
          <p:cNvSpPr/>
          <p:nvPr/>
        </p:nvSpPr>
        <p:spPr>
          <a:xfrm>
            <a:off x="5312229" y="3892731"/>
            <a:ext cx="1049382" cy="431075"/>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339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19</a:t>
            </a:fld>
            <a:endParaRPr/>
          </a:p>
        </p:txBody>
      </p:sp>
      <p:sp>
        <p:nvSpPr>
          <p:cNvPr id="190" name="Google Shape;190;p7"/>
          <p:cNvSpPr/>
          <p:nvPr/>
        </p:nvSpPr>
        <p:spPr>
          <a:xfrm>
            <a:off x="4358641" y="6364786"/>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 name="Title 1"/>
          <p:cNvSpPr>
            <a:spLocks noGrp="1"/>
          </p:cNvSpPr>
          <p:nvPr>
            <p:ph type="title"/>
          </p:nvPr>
        </p:nvSpPr>
        <p:spPr/>
        <p:txBody>
          <a:bodyPr/>
          <a:lstStyle/>
          <a:p>
            <a:r>
              <a:rPr lang="en-US" sz="3200" b="1" i="1" dirty="0">
                <a:latin typeface="Times New Roman" panose="02020603050405020304" pitchFamily="18" charset="0"/>
                <a:cs typeface="Times New Roman" panose="02020603050405020304" pitchFamily="18" charset="0"/>
              </a:rPr>
              <a:t>Vendor Side</a:t>
            </a:r>
          </a:p>
        </p:txBody>
      </p:sp>
      <p:pic>
        <p:nvPicPr>
          <p:cNvPr id="3" name="Picture 2"/>
          <p:cNvPicPr>
            <a:picLocks noChangeAspect="1"/>
          </p:cNvPicPr>
          <p:nvPr/>
        </p:nvPicPr>
        <p:blipFill>
          <a:blip r:embed="rId3"/>
          <a:stretch>
            <a:fillRect/>
          </a:stretch>
        </p:blipFill>
        <p:spPr>
          <a:xfrm>
            <a:off x="426465" y="1289607"/>
            <a:ext cx="2816668" cy="4933542"/>
          </a:xfrm>
          <a:prstGeom prst="rect">
            <a:avLst/>
          </a:prstGeom>
        </p:spPr>
      </p:pic>
      <p:pic>
        <p:nvPicPr>
          <p:cNvPr id="4" name="Picture 3"/>
          <p:cNvPicPr>
            <a:picLocks noChangeAspect="1"/>
          </p:cNvPicPr>
          <p:nvPr/>
        </p:nvPicPr>
        <p:blipFill>
          <a:blip r:embed="rId4"/>
          <a:stretch>
            <a:fillRect/>
          </a:stretch>
        </p:blipFill>
        <p:spPr>
          <a:xfrm>
            <a:off x="4048262" y="1283710"/>
            <a:ext cx="2835470" cy="4933542"/>
          </a:xfrm>
          <a:prstGeom prst="rect">
            <a:avLst/>
          </a:prstGeom>
        </p:spPr>
      </p:pic>
      <p:pic>
        <p:nvPicPr>
          <p:cNvPr id="5" name="Picture 4"/>
          <p:cNvPicPr>
            <a:picLocks noChangeAspect="1"/>
          </p:cNvPicPr>
          <p:nvPr/>
        </p:nvPicPr>
        <p:blipFill>
          <a:blip r:embed="rId5"/>
          <a:stretch>
            <a:fillRect/>
          </a:stretch>
        </p:blipFill>
        <p:spPr>
          <a:xfrm>
            <a:off x="6883732" y="1283711"/>
            <a:ext cx="2794218" cy="4933542"/>
          </a:xfrm>
          <a:prstGeom prst="rect">
            <a:avLst/>
          </a:prstGeom>
        </p:spPr>
      </p:pic>
      <p:sp>
        <p:nvSpPr>
          <p:cNvPr id="6" name="TextBox 5"/>
          <p:cNvSpPr txBox="1"/>
          <p:nvPr/>
        </p:nvSpPr>
        <p:spPr>
          <a:xfrm>
            <a:off x="689469" y="6231585"/>
            <a:ext cx="2035237" cy="400110"/>
          </a:xfrm>
          <a:prstGeom prst="rect">
            <a:avLst/>
          </a:prstGeom>
          <a:noFill/>
        </p:spPr>
        <p:txBody>
          <a:bodyPr wrap="none" rtlCol="0">
            <a:spAutoFit/>
          </a:bodyPr>
          <a:lstStyle/>
          <a:p>
            <a:pPr marL="342900" indent="-3429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Vendor Login</a:t>
            </a:r>
          </a:p>
        </p:txBody>
      </p:sp>
      <p:sp>
        <p:nvSpPr>
          <p:cNvPr id="13" name="TextBox 12"/>
          <p:cNvSpPr txBox="1"/>
          <p:nvPr/>
        </p:nvSpPr>
        <p:spPr>
          <a:xfrm>
            <a:off x="5511048" y="6231585"/>
            <a:ext cx="2745367" cy="400110"/>
          </a:xfrm>
          <a:prstGeom prst="rect">
            <a:avLst/>
          </a:prstGeom>
          <a:noFill/>
        </p:spPr>
        <p:txBody>
          <a:bodyPr wrap="none" rtlCol="0">
            <a:spAutoFit/>
          </a:bodyPr>
          <a:lstStyle/>
          <a:p>
            <a:pPr marL="342900" indent="-3429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Vendor Registration</a:t>
            </a:r>
          </a:p>
        </p:txBody>
      </p:sp>
      <p:pic>
        <p:nvPicPr>
          <p:cNvPr id="7" name="Picture 6"/>
          <p:cNvPicPr>
            <a:picLocks noChangeAspect="1"/>
          </p:cNvPicPr>
          <p:nvPr/>
        </p:nvPicPr>
        <p:blipFill>
          <a:blip r:embed="rId6"/>
          <a:stretch>
            <a:fillRect/>
          </a:stretch>
        </p:blipFill>
        <p:spPr>
          <a:xfrm>
            <a:off x="9940834" y="3750481"/>
            <a:ext cx="2135965" cy="1018800"/>
          </a:xfrm>
          <a:prstGeom prst="rect">
            <a:avLst/>
          </a:prstGeom>
        </p:spPr>
      </p:pic>
      <p:cxnSp>
        <p:nvCxnSpPr>
          <p:cNvPr id="14" name="Straight Arrow Connector 13"/>
          <p:cNvCxnSpPr/>
          <p:nvPr/>
        </p:nvCxnSpPr>
        <p:spPr>
          <a:xfrm flipV="1">
            <a:off x="8765177" y="4232366"/>
            <a:ext cx="1175657" cy="9405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13405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46877" y="273809"/>
            <a:ext cx="2694264" cy="646331"/>
          </a:xfrm>
          <a:prstGeom prst="rect">
            <a:avLst/>
          </a:prstGeom>
        </p:spPr>
        <p:txBody>
          <a:bodyPr wrap="none">
            <a:spAutoFit/>
          </a:bodyPr>
          <a:lstStyle/>
          <a:p>
            <a:r>
              <a:rPr lang="en-US" sz="3600" b="1" i="1" dirty="0">
                <a:latin typeface="Times New Roman" panose="02020603050405020304" pitchFamily="18" charset="0"/>
                <a:cs typeface="Times New Roman" panose="02020603050405020304" pitchFamily="18" charset="0"/>
              </a:rPr>
              <a:t>Project Team</a:t>
            </a:r>
            <a:endParaRPr lang="en-US" sz="3600" dirty="0"/>
          </a:p>
        </p:txBody>
      </p:sp>
      <p:sp>
        <p:nvSpPr>
          <p:cNvPr id="6" name="TextBox 5"/>
          <p:cNvSpPr txBox="1"/>
          <p:nvPr/>
        </p:nvSpPr>
        <p:spPr>
          <a:xfrm>
            <a:off x="4528860" y="5937860"/>
            <a:ext cx="2730298"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Mohammad Basil Ali Khan</a:t>
            </a:r>
          </a:p>
          <a:p>
            <a:pPr algn="ctr"/>
            <a:r>
              <a:rPr lang="en-US" dirty="0">
                <a:latin typeface="Times New Roman" panose="02020603050405020304" pitchFamily="18" charset="0"/>
                <a:cs typeface="Times New Roman" panose="02020603050405020304" pitchFamily="18" charset="0"/>
              </a:rPr>
              <a:t>20K-0477</a:t>
            </a:r>
          </a:p>
        </p:txBody>
      </p:sp>
      <p:sp>
        <p:nvSpPr>
          <p:cNvPr id="7" name="Rectangle 6"/>
          <p:cNvSpPr/>
          <p:nvPr/>
        </p:nvSpPr>
        <p:spPr>
          <a:xfrm>
            <a:off x="320607" y="5908280"/>
            <a:ext cx="3684105" cy="646331"/>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Abdul Ahad Shaikh</a:t>
            </a:r>
          </a:p>
          <a:p>
            <a:pPr algn="ctr"/>
            <a:r>
              <a:rPr lang="en-US" dirty="0">
                <a:latin typeface="Times New Roman" panose="02020603050405020304" pitchFamily="18" charset="0"/>
                <a:cs typeface="Times New Roman" panose="02020603050405020304" pitchFamily="18" charset="0"/>
              </a:rPr>
              <a:t>20K-0477</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08830" y="4291994"/>
            <a:ext cx="1443992" cy="14439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4373266" y="2992332"/>
            <a:ext cx="321165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Dr. Muhammad Farrukh Shahid</a:t>
            </a:r>
          </a:p>
        </p:txBody>
      </p:sp>
      <p:sp>
        <p:nvSpPr>
          <p:cNvPr id="12" name="Rectangle 11"/>
          <p:cNvSpPr/>
          <p:nvPr/>
        </p:nvSpPr>
        <p:spPr>
          <a:xfrm>
            <a:off x="7866273" y="5908279"/>
            <a:ext cx="2820336" cy="646331"/>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Syed Jodat Ali Naqvi</a:t>
            </a:r>
          </a:p>
          <a:p>
            <a:pPr algn="ctr"/>
            <a:r>
              <a:rPr lang="en-US" dirty="0">
                <a:latin typeface="Times New Roman" panose="02020603050405020304" pitchFamily="18" charset="0"/>
                <a:cs typeface="Times New Roman" panose="02020603050405020304" pitchFamily="18" charset="0"/>
              </a:rPr>
              <a:t>20K-0155</a:t>
            </a:r>
          </a:p>
        </p:txBody>
      </p:sp>
      <p:sp>
        <p:nvSpPr>
          <p:cNvPr id="13" name="TextBox 12"/>
          <p:cNvSpPr txBox="1"/>
          <p:nvPr/>
        </p:nvSpPr>
        <p:spPr>
          <a:xfrm>
            <a:off x="4775657" y="831816"/>
            <a:ext cx="2236703" cy="400110"/>
          </a:xfrm>
          <a:prstGeom prst="rect">
            <a:avLst/>
          </a:prstGeom>
          <a:noFill/>
        </p:spPr>
        <p:txBody>
          <a:bodyPr wrap="none" rtlCol="0">
            <a:spAutoFit/>
          </a:bodyPr>
          <a:lstStyle/>
          <a:p>
            <a:r>
              <a:rPr lang="en-US" sz="2000" b="1" u="sng" dirty="0">
                <a:latin typeface="Times New Roman" panose="02020603050405020304" pitchFamily="18" charset="0"/>
                <a:cs typeface="Times New Roman" panose="02020603050405020304" pitchFamily="18" charset="0"/>
              </a:rPr>
              <a:t>Project Supervisor</a:t>
            </a:r>
          </a:p>
        </p:txBody>
      </p:sp>
      <p:sp>
        <p:nvSpPr>
          <p:cNvPr id="15" name="Rectangle 14"/>
          <p:cNvSpPr/>
          <p:nvPr/>
        </p:nvSpPr>
        <p:spPr>
          <a:xfrm>
            <a:off x="4947756" y="3563538"/>
            <a:ext cx="1892506" cy="369332"/>
          </a:xfrm>
          <a:prstGeom prst="rect">
            <a:avLst/>
          </a:prstGeom>
        </p:spPr>
        <p:txBody>
          <a:bodyPr wrap="none">
            <a:spAutoFit/>
          </a:bodyPr>
          <a:lstStyle/>
          <a:p>
            <a:r>
              <a:rPr lang="en-US" b="1" u="sng" dirty="0">
                <a:latin typeface="Times New Roman" panose="02020603050405020304" pitchFamily="18" charset="0"/>
                <a:cs typeface="Times New Roman" panose="02020603050405020304" pitchFamily="18" charset="0"/>
              </a:rPr>
              <a:t>Project Members</a:t>
            </a:r>
          </a:p>
        </p:txBody>
      </p:sp>
      <p:pic>
        <p:nvPicPr>
          <p:cNvPr id="3" name="Picture 2" descr="A person with a beard&#10;&#10;Description automatically generated">
            <a:extLst>
              <a:ext uri="{FF2B5EF4-FFF2-40B4-BE49-F238E27FC236}">
                <a16:creationId xmlns:a16="http://schemas.microsoft.com/office/drawing/2014/main" id="{545B7942-0C86-FD4D-9FDD-6CB731484F1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40336" y="4265294"/>
            <a:ext cx="1272209" cy="1439111"/>
          </a:xfrm>
          <a:prstGeom prst="rect">
            <a:avLst/>
          </a:prstGeom>
          <a:ln w="38100">
            <a:solidFill>
              <a:schemeClr val="tx1"/>
            </a:solidFill>
          </a:ln>
        </p:spPr>
      </p:pic>
      <p:pic>
        <p:nvPicPr>
          <p:cNvPr id="16" name="Picture 15" descr="A person sitting in a chair&#10;&#10;Description automatically generated">
            <a:extLst>
              <a:ext uri="{FF2B5EF4-FFF2-40B4-BE49-F238E27FC236}">
                <a16:creationId xmlns:a16="http://schemas.microsoft.com/office/drawing/2014/main" id="{62A1247F-94E3-C6A6-DA93-9ECDE45207D5}"/>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0153" t="29407" r="22342" b="2555"/>
          <a:stretch/>
        </p:blipFill>
        <p:spPr>
          <a:xfrm>
            <a:off x="1505389" y="4207196"/>
            <a:ext cx="1314542" cy="1555309"/>
          </a:xfrm>
          <a:prstGeom prst="rect">
            <a:avLst/>
          </a:prstGeom>
          <a:ln w="38100">
            <a:solidFill>
              <a:schemeClr val="tx1">
                <a:lumMod val="95000"/>
                <a:lumOff val="5000"/>
              </a:schemeClr>
            </a:solid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8830" y="1394962"/>
            <a:ext cx="1530168" cy="15301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77838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20</a:t>
            </a:fld>
            <a:endParaRPr/>
          </a:p>
        </p:txBody>
      </p:sp>
      <p:sp>
        <p:nvSpPr>
          <p:cNvPr id="190" name="Google Shape;190;p7"/>
          <p:cNvSpPr/>
          <p:nvPr/>
        </p:nvSpPr>
        <p:spPr>
          <a:xfrm>
            <a:off x="4358641" y="6364786"/>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 name="Title 1"/>
          <p:cNvSpPr>
            <a:spLocks noGrp="1"/>
          </p:cNvSpPr>
          <p:nvPr>
            <p:ph type="title"/>
          </p:nvPr>
        </p:nvSpPr>
        <p:spPr/>
        <p:txBody>
          <a:bodyPr/>
          <a:lstStyle/>
          <a:p>
            <a:r>
              <a:rPr lang="en-US" sz="3200" b="1" i="1" dirty="0">
                <a:latin typeface="Times New Roman" panose="02020603050405020304" pitchFamily="18" charset="0"/>
                <a:cs typeface="Times New Roman" panose="02020603050405020304" pitchFamily="18" charset="0"/>
              </a:rPr>
              <a:t>Vendor Side (Contd.)</a:t>
            </a:r>
          </a:p>
        </p:txBody>
      </p:sp>
      <p:pic>
        <p:nvPicPr>
          <p:cNvPr id="8" name="Picture 7"/>
          <p:cNvPicPr>
            <a:picLocks noChangeAspect="1"/>
          </p:cNvPicPr>
          <p:nvPr/>
        </p:nvPicPr>
        <p:blipFill>
          <a:blip r:embed="rId3"/>
          <a:stretch>
            <a:fillRect/>
          </a:stretch>
        </p:blipFill>
        <p:spPr>
          <a:xfrm>
            <a:off x="1869622" y="1493111"/>
            <a:ext cx="2705100" cy="4733925"/>
          </a:xfrm>
          <a:prstGeom prst="rect">
            <a:avLst/>
          </a:prstGeom>
        </p:spPr>
      </p:pic>
      <p:sp>
        <p:nvSpPr>
          <p:cNvPr id="15" name="TextBox 14"/>
          <p:cNvSpPr txBox="1"/>
          <p:nvPr/>
        </p:nvSpPr>
        <p:spPr>
          <a:xfrm>
            <a:off x="2350779" y="6212526"/>
            <a:ext cx="1742785" cy="400110"/>
          </a:xfrm>
          <a:prstGeom prst="rect">
            <a:avLst/>
          </a:prstGeom>
          <a:noFill/>
        </p:spPr>
        <p:txBody>
          <a:bodyPr wrap="none" rtlCol="0">
            <a:spAutoFit/>
          </a:bodyPr>
          <a:lstStyle/>
          <a:p>
            <a:pPr marL="342900" indent="-3429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Dashboard</a:t>
            </a:r>
          </a:p>
        </p:txBody>
      </p:sp>
      <p:pic>
        <p:nvPicPr>
          <p:cNvPr id="9" name="Picture 8"/>
          <p:cNvPicPr>
            <a:picLocks noChangeAspect="1"/>
          </p:cNvPicPr>
          <p:nvPr/>
        </p:nvPicPr>
        <p:blipFill>
          <a:blip r:embed="rId4"/>
          <a:stretch>
            <a:fillRect/>
          </a:stretch>
        </p:blipFill>
        <p:spPr>
          <a:xfrm>
            <a:off x="5408576" y="1488126"/>
            <a:ext cx="2705100" cy="4724400"/>
          </a:xfrm>
          <a:prstGeom prst="rect">
            <a:avLst/>
          </a:prstGeom>
        </p:spPr>
      </p:pic>
      <p:pic>
        <p:nvPicPr>
          <p:cNvPr id="10" name="Picture 9"/>
          <p:cNvPicPr>
            <a:picLocks noChangeAspect="1"/>
          </p:cNvPicPr>
          <p:nvPr/>
        </p:nvPicPr>
        <p:blipFill>
          <a:blip r:embed="rId5"/>
          <a:stretch>
            <a:fillRect/>
          </a:stretch>
        </p:blipFill>
        <p:spPr>
          <a:xfrm>
            <a:off x="8113676" y="1488126"/>
            <a:ext cx="2703622" cy="4721819"/>
          </a:xfrm>
          <a:prstGeom prst="rect">
            <a:avLst/>
          </a:prstGeom>
        </p:spPr>
      </p:pic>
      <p:sp>
        <p:nvSpPr>
          <p:cNvPr id="16" name="TextBox 15"/>
          <p:cNvSpPr txBox="1"/>
          <p:nvPr/>
        </p:nvSpPr>
        <p:spPr>
          <a:xfrm>
            <a:off x="7242283" y="6209945"/>
            <a:ext cx="1697901" cy="400110"/>
          </a:xfrm>
          <a:prstGeom prst="rect">
            <a:avLst/>
          </a:prstGeom>
          <a:noFill/>
        </p:spPr>
        <p:txBody>
          <a:bodyPr wrap="none" rtlCol="0">
            <a:spAutoFit/>
          </a:bodyPr>
          <a:lstStyle/>
          <a:p>
            <a:pPr marL="342900" indent="-3429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Categories</a:t>
            </a:r>
          </a:p>
        </p:txBody>
      </p:sp>
    </p:spTree>
    <p:extLst>
      <p:ext uri="{BB962C8B-B14F-4D97-AF65-F5344CB8AC3E}">
        <p14:creationId xmlns:p14="http://schemas.microsoft.com/office/powerpoint/2010/main" val="3133866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21</a:t>
            </a:fld>
            <a:endParaRPr/>
          </a:p>
        </p:txBody>
      </p:sp>
      <p:sp>
        <p:nvSpPr>
          <p:cNvPr id="190" name="Google Shape;190;p7"/>
          <p:cNvSpPr/>
          <p:nvPr/>
        </p:nvSpPr>
        <p:spPr>
          <a:xfrm>
            <a:off x="4358641" y="6364786"/>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 name="Title 1"/>
          <p:cNvSpPr>
            <a:spLocks noGrp="1"/>
          </p:cNvSpPr>
          <p:nvPr>
            <p:ph type="title"/>
          </p:nvPr>
        </p:nvSpPr>
        <p:spPr/>
        <p:txBody>
          <a:bodyPr/>
          <a:lstStyle/>
          <a:p>
            <a:r>
              <a:rPr lang="en-US" sz="3200" b="1" i="1" dirty="0">
                <a:latin typeface="Times New Roman" panose="02020603050405020304" pitchFamily="18" charset="0"/>
                <a:cs typeface="Times New Roman" panose="02020603050405020304" pitchFamily="18" charset="0"/>
              </a:rPr>
              <a:t>Vendor Side (Contd.)</a:t>
            </a:r>
          </a:p>
        </p:txBody>
      </p:sp>
      <p:sp>
        <p:nvSpPr>
          <p:cNvPr id="15" name="TextBox 14"/>
          <p:cNvSpPr txBox="1"/>
          <p:nvPr/>
        </p:nvSpPr>
        <p:spPr>
          <a:xfrm>
            <a:off x="2350779" y="6212526"/>
            <a:ext cx="1508939" cy="400110"/>
          </a:xfrm>
          <a:prstGeom prst="rect">
            <a:avLst/>
          </a:prstGeom>
          <a:noFill/>
        </p:spPr>
        <p:txBody>
          <a:bodyPr wrap="none" rtlCol="0">
            <a:spAutoFit/>
          </a:bodyPr>
          <a:lstStyle/>
          <a:p>
            <a:pPr marL="342900" indent="-3429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Products</a:t>
            </a:r>
          </a:p>
        </p:txBody>
      </p:sp>
      <p:pic>
        <p:nvPicPr>
          <p:cNvPr id="3" name="Picture 2"/>
          <p:cNvPicPr>
            <a:picLocks noChangeAspect="1"/>
          </p:cNvPicPr>
          <p:nvPr/>
        </p:nvPicPr>
        <p:blipFill>
          <a:blip r:embed="rId3"/>
          <a:stretch>
            <a:fillRect/>
          </a:stretch>
        </p:blipFill>
        <p:spPr>
          <a:xfrm>
            <a:off x="526596" y="1379845"/>
            <a:ext cx="2695575" cy="4724400"/>
          </a:xfrm>
          <a:prstGeom prst="rect">
            <a:avLst/>
          </a:prstGeom>
        </p:spPr>
      </p:pic>
      <p:pic>
        <p:nvPicPr>
          <p:cNvPr id="4" name="Picture 3"/>
          <p:cNvPicPr>
            <a:picLocks noChangeAspect="1"/>
          </p:cNvPicPr>
          <p:nvPr/>
        </p:nvPicPr>
        <p:blipFill>
          <a:blip r:embed="rId4"/>
          <a:stretch>
            <a:fillRect/>
          </a:stretch>
        </p:blipFill>
        <p:spPr>
          <a:xfrm>
            <a:off x="3222171" y="1389370"/>
            <a:ext cx="2686050" cy="4714875"/>
          </a:xfrm>
          <a:prstGeom prst="rect">
            <a:avLst/>
          </a:prstGeom>
        </p:spPr>
      </p:pic>
      <p:pic>
        <p:nvPicPr>
          <p:cNvPr id="5" name="Picture 4"/>
          <p:cNvPicPr>
            <a:picLocks noChangeAspect="1"/>
          </p:cNvPicPr>
          <p:nvPr/>
        </p:nvPicPr>
        <p:blipFill>
          <a:blip r:embed="rId5"/>
          <a:stretch>
            <a:fillRect/>
          </a:stretch>
        </p:blipFill>
        <p:spPr>
          <a:xfrm>
            <a:off x="6275757" y="1144667"/>
            <a:ext cx="1057275" cy="1219200"/>
          </a:xfrm>
          <a:prstGeom prst="rect">
            <a:avLst/>
          </a:prstGeom>
        </p:spPr>
      </p:pic>
      <p:pic>
        <p:nvPicPr>
          <p:cNvPr id="6" name="Picture 5"/>
          <p:cNvPicPr>
            <a:picLocks noChangeAspect="1"/>
          </p:cNvPicPr>
          <p:nvPr/>
        </p:nvPicPr>
        <p:blipFill>
          <a:blip r:embed="rId6"/>
          <a:stretch>
            <a:fillRect/>
          </a:stretch>
        </p:blipFill>
        <p:spPr>
          <a:xfrm>
            <a:off x="7474121" y="2068638"/>
            <a:ext cx="1979338" cy="3483076"/>
          </a:xfrm>
          <a:prstGeom prst="rect">
            <a:avLst/>
          </a:prstGeom>
        </p:spPr>
      </p:pic>
      <p:pic>
        <p:nvPicPr>
          <p:cNvPr id="7" name="Picture 6"/>
          <p:cNvPicPr>
            <a:picLocks noChangeAspect="1"/>
          </p:cNvPicPr>
          <p:nvPr/>
        </p:nvPicPr>
        <p:blipFill>
          <a:blip r:embed="rId7"/>
          <a:stretch>
            <a:fillRect/>
          </a:stretch>
        </p:blipFill>
        <p:spPr>
          <a:xfrm>
            <a:off x="9735636" y="2066368"/>
            <a:ext cx="1970588" cy="3485346"/>
          </a:xfrm>
          <a:prstGeom prst="rect">
            <a:avLst/>
          </a:prstGeom>
        </p:spPr>
      </p:pic>
      <p:sp>
        <p:nvSpPr>
          <p:cNvPr id="18" name="TextBox 17"/>
          <p:cNvSpPr txBox="1"/>
          <p:nvPr/>
        </p:nvSpPr>
        <p:spPr>
          <a:xfrm>
            <a:off x="9963054" y="5537571"/>
            <a:ext cx="1459438" cy="338554"/>
          </a:xfrm>
          <a:prstGeom prst="rect">
            <a:avLst/>
          </a:prstGeom>
          <a:noFill/>
        </p:spPr>
        <p:txBody>
          <a:bodyPr wrap="none" rtlCol="0">
            <a:spAutoFit/>
          </a:bodyPr>
          <a:lstStyle/>
          <a:p>
            <a:pPr marL="342900" indent="-342900">
              <a:buFont typeface="Courier New" panose="02070309020205020404" pitchFamily="49" charset="0"/>
              <a:buChar char="o"/>
            </a:pPr>
            <a:r>
              <a:rPr lang="en-US" sz="1600" b="1" dirty="0">
                <a:latin typeface="Times New Roman" panose="02020603050405020304" pitchFamily="18" charset="0"/>
                <a:cs typeface="Times New Roman" panose="02020603050405020304" pitchFamily="18" charset="0"/>
              </a:rPr>
              <a:t>Vegetables</a:t>
            </a:r>
          </a:p>
        </p:txBody>
      </p:sp>
      <p:sp>
        <p:nvSpPr>
          <p:cNvPr id="19" name="TextBox 18"/>
          <p:cNvSpPr txBox="1"/>
          <p:nvPr/>
        </p:nvSpPr>
        <p:spPr>
          <a:xfrm>
            <a:off x="7877254" y="5551714"/>
            <a:ext cx="1067921" cy="338554"/>
          </a:xfrm>
          <a:prstGeom prst="rect">
            <a:avLst/>
          </a:prstGeom>
          <a:noFill/>
        </p:spPr>
        <p:txBody>
          <a:bodyPr wrap="none" rtlCol="0">
            <a:spAutoFit/>
          </a:bodyPr>
          <a:lstStyle/>
          <a:p>
            <a:pPr marL="342900" indent="-342900">
              <a:buFont typeface="Courier New" panose="02070309020205020404" pitchFamily="49" charset="0"/>
              <a:buChar char="o"/>
            </a:pPr>
            <a:r>
              <a:rPr lang="en-US" sz="1600" b="1" dirty="0">
                <a:latin typeface="Times New Roman" panose="02020603050405020304" pitchFamily="18" charset="0"/>
                <a:cs typeface="Times New Roman" panose="02020603050405020304" pitchFamily="18" charset="0"/>
              </a:rPr>
              <a:t>Fruits</a:t>
            </a:r>
          </a:p>
        </p:txBody>
      </p:sp>
      <p:sp>
        <p:nvSpPr>
          <p:cNvPr id="11" name="Right Arrow 10"/>
          <p:cNvSpPr/>
          <p:nvPr/>
        </p:nvSpPr>
        <p:spPr>
          <a:xfrm>
            <a:off x="6322423" y="3809041"/>
            <a:ext cx="692331" cy="384136"/>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13" name="Straight Arrow Connector 12"/>
          <p:cNvCxnSpPr/>
          <p:nvPr/>
        </p:nvCxnSpPr>
        <p:spPr>
          <a:xfrm flipV="1">
            <a:off x="5434642" y="1646624"/>
            <a:ext cx="752772" cy="3028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53889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22</a:t>
            </a:fld>
            <a:endParaRPr/>
          </a:p>
        </p:txBody>
      </p:sp>
      <p:sp>
        <p:nvSpPr>
          <p:cNvPr id="190" name="Google Shape;190;p7"/>
          <p:cNvSpPr/>
          <p:nvPr/>
        </p:nvSpPr>
        <p:spPr>
          <a:xfrm>
            <a:off x="4358641" y="6364786"/>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 name="Title 1"/>
          <p:cNvSpPr>
            <a:spLocks noGrp="1"/>
          </p:cNvSpPr>
          <p:nvPr>
            <p:ph type="title"/>
          </p:nvPr>
        </p:nvSpPr>
        <p:spPr/>
        <p:txBody>
          <a:bodyPr/>
          <a:lstStyle/>
          <a:p>
            <a:r>
              <a:rPr lang="en-US" sz="3200" b="1" i="1" dirty="0">
                <a:latin typeface="Times New Roman" panose="02020603050405020304" pitchFamily="18" charset="0"/>
                <a:cs typeface="Times New Roman" panose="02020603050405020304" pitchFamily="18" charset="0"/>
              </a:rPr>
              <a:t>Vendor Side (Contd.)</a:t>
            </a:r>
          </a:p>
        </p:txBody>
      </p:sp>
      <p:sp>
        <p:nvSpPr>
          <p:cNvPr id="15" name="TextBox 14"/>
          <p:cNvSpPr txBox="1"/>
          <p:nvPr/>
        </p:nvSpPr>
        <p:spPr>
          <a:xfrm>
            <a:off x="2350777" y="6075748"/>
            <a:ext cx="1508939" cy="400110"/>
          </a:xfrm>
          <a:prstGeom prst="rect">
            <a:avLst/>
          </a:prstGeom>
          <a:noFill/>
        </p:spPr>
        <p:txBody>
          <a:bodyPr wrap="none" rtlCol="0">
            <a:spAutoFit/>
          </a:bodyPr>
          <a:lstStyle/>
          <a:p>
            <a:pPr marL="342900" indent="-3429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Products</a:t>
            </a:r>
          </a:p>
        </p:txBody>
      </p:sp>
      <p:pic>
        <p:nvPicPr>
          <p:cNvPr id="8" name="Picture 7"/>
          <p:cNvPicPr>
            <a:picLocks noChangeAspect="1"/>
          </p:cNvPicPr>
          <p:nvPr/>
        </p:nvPicPr>
        <p:blipFill>
          <a:blip r:embed="rId3"/>
          <a:stretch>
            <a:fillRect/>
          </a:stretch>
        </p:blipFill>
        <p:spPr>
          <a:xfrm>
            <a:off x="1747935" y="1298408"/>
            <a:ext cx="2714625" cy="4743450"/>
          </a:xfrm>
          <a:prstGeom prst="rect">
            <a:avLst/>
          </a:prstGeom>
        </p:spPr>
      </p:pic>
      <p:pic>
        <p:nvPicPr>
          <p:cNvPr id="9" name="Picture 8"/>
          <p:cNvPicPr>
            <a:picLocks noChangeAspect="1"/>
          </p:cNvPicPr>
          <p:nvPr/>
        </p:nvPicPr>
        <p:blipFill>
          <a:blip r:embed="rId4"/>
          <a:stretch>
            <a:fillRect/>
          </a:stretch>
        </p:blipFill>
        <p:spPr>
          <a:xfrm>
            <a:off x="6536301" y="1849909"/>
            <a:ext cx="2166801" cy="3784272"/>
          </a:xfrm>
          <a:prstGeom prst="rect">
            <a:avLst/>
          </a:prstGeom>
        </p:spPr>
      </p:pic>
      <p:pic>
        <p:nvPicPr>
          <p:cNvPr id="10" name="Picture 9"/>
          <p:cNvPicPr>
            <a:picLocks noChangeAspect="1"/>
          </p:cNvPicPr>
          <p:nvPr/>
        </p:nvPicPr>
        <p:blipFill>
          <a:blip r:embed="rId5"/>
          <a:stretch>
            <a:fillRect/>
          </a:stretch>
        </p:blipFill>
        <p:spPr>
          <a:xfrm>
            <a:off x="9036615" y="1849909"/>
            <a:ext cx="2159171" cy="3784272"/>
          </a:xfrm>
          <a:prstGeom prst="rect">
            <a:avLst/>
          </a:prstGeom>
        </p:spPr>
      </p:pic>
      <p:pic>
        <p:nvPicPr>
          <p:cNvPr id="12" name="Picture 11"/>
          <p:cNvPicPr>
            <a:picLocks noChangeAspect="1"/>
          </p:cNvPicPr>
          <p:nvPr/>
        </p:nvPicPr>
        <p:blipFill>
          <a:blip r:embed="rId6"/>
          <a:stretch>
            <a:fillRect/>
          </a:stretch>
        </p:blipFill>
        <p:spPr>
          <a:xfrm>
            <a:off x="4950319" y="1298408"/>
            <a:ext cx="1419225" cy="1352550"/>
          </a:xfrm>
          <a:prstGeom prst="rect">
            <a:avLst/>
          </a:prstGeom>
        </p:spPr>
      </p:pic>
      <p:cxnSp>
        <p:nvCxnSpPr>
          <p:cNvPr id="16" name="Straight Arrow Connector 15"/>
          <p:cNvCxnSpPr/>
          <p:nvPr/>
        </p:nvCxnSpPr>
        <p:spPr>
          <a:xfrm flipV="1">
            <a:off x="3526971" y="1711234"/>
            <a:ext cx="1319349" cy="1386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845288" y="5634181"/>
            <a:ext cx="1251625" cy="338554"/>
          </a:xfrm>
          <a:prstGeom prst="rect">
            <a:avLst/>
          </a:prstGeom>
          <a:noFill/>
        </p:spPr>
        <p:txBody>
          <a:bodyPr wrap="none" rtlCol="0">
            <a:spAutoFit/>
          </a:bodyPr>
          <a:lstStyle/>
          <a:p>
            <a:pPr marL="342900" indent="-342900">
              <a:buFont typeface="Courier New" panose="02070309020205020404" pitchFamily="49" charset="0"/>
              <a:buChar char="o"/>
            </a:pPr>
            <a:r>
              <a:rPr lang="en-US" sz="1600" b="1">
                <a:latin typeface="Times New Roman" panose="02020603050405020304" pitchFamily="18" charset="0"/>
                <a:cs typeface="Times New Roman" panose="02020603050405020304" pitchFamily="18" charset="0"/>
              </a:rPr>
              <a:t>2 Weeks</a:t>
            </a:r>
            <a:endParaRPr lang="en-US" sz="1600" b="1"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9424159" y="5634181"/>
            <a:ext cx="1124026" cy="338554"/>
          </a:xfrm>
          <a:prstGeom prst="rect">
            <a:avLst/>
          </a:prstGeom>
          <a:noFill/>
        </p:spPr>
        <p:txBody>
          <a:bodyPr wrap="none" rtlCol="0">
            <a:spAutoFit/>
          </a:bodyPr>
          <a:lstStyle/>
          <a:p>
            <a:pPr marL="342900" indent="-342900">
              <a:buFont typeface="Courier New" panose="02070309020205020404" pitchFamily="49" charset="0"/>
              <a:buChar char="o"/>
            </a:pPr>
            <a:r>
              <a:rPr lang="en-US" sz="1600" b="1" dirty="0">
                <a:latin typeface="Times New Roman" panose="02020603050405020304" pitchFamily="18" charset="0"/>
                <a:cs typeface="Times New Roman" panose="02020603050405020304" pitchFamily="18" charset="0"/>
              </a:rPr>
              <a:t>Month</a:t>
            </a:r>
          </a:p>
        </p:txBody>
      </p:sp>
    </p:spTree>
    <p:extLst>
      <p:ext uri="{BB962C8B-B14F-4D97-AF65-F5344CB8AC3E}">
        <p14:creationId xmlns:p14="http://schemas.microsoft.com/office/powerpoint/2010/main" val="641456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23</a:t>
            </a:fld>
            <a:endParaRPr/>
          </a:p>
        </p:txBody>
      </p:sp>
      <p:sp>
        <p:nvSpPr>
          <p:cNvPr id="190" name="Google Shape;190;p7"/>
          <p:cNvSpPr/>
          <p:nvPr/>
        </p:nvSpPr>
        <p:spPr>
          <a:xfrm>
            <a:off x="4358641" y="6364786"/>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 name="Title 1"/>
          <p:cNvSpPr>
            <a:spLocks noGrp="1"/>
          </p:cNvSpPr>
          <p:nvPr>
            <p:ph type="title"/>
          </p:nvPr>
        </p:nvSpPr>
        <p:spPr/>
        <p:txBody>
          <a:bodyPr/>
          <a:lstStyle/>
          <a:p>
            <a:r>
              <a:rPr lang="en-US" sz="3200" b="1" i="1" dirty="0">
                <a:latin typeface="Times New Roman" panose="02020603050405020304" pitchFamily="18" charset="0"/>
                <a:cs typeface="Times New Roman" panose="02020603050405020304" pitchFamily="18" charset="0"/>
              </a:rPr>
              <a:t>Vendor Side (Contd.)</a:t>
            </a:r>
          </a:p>
        </p:txBody>
      </p:sp>
      <p:sp>
        <p:nvSpPr>
          <p:cNvPr id="15" name="TextBox 14"/>
          <p:cNvSpPr txBox="1"/>
          <p:nvPr/>
        </p:nvSpPr>
        <p:spPr>
          <a:xfrm>
            <a:off x="1195254" y="5975910"/>
            <a:ext cx="1329210" cy="400110"/>
          </a:xfrm>
          <a:prstGeom prst="rect">
            <a:avLst/>
          </a:prstGeom>
          <a:noFill/>
        </p:spPr>
        <p:txBody>
          <a:bodyPr wrap="none" rtlCol="0">
            <a:spAutoFit/>
          </a:bodyPr>
          <a:lstStyle/>
          <a:p>
            <a:pPr marL="342900" indent="-3429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Update</a:t>
            </a:r>
          </a:p>
        </p:txBody>
      </p:sp>
      <p:sp>
        <p:nvSpPr>
          <p:cNvPr id="21" name="TextBox 20"/>
          <p:cNvSpPr txBox="1"/>
          <p:nvPr/>
        </p:nvSpPr>
        <p:spPr>
          <a:xfrm>
            <a:off x="5926183" y="6113876"/>
            <a:ext cx="4073038" cy="338554"/>
          </a:xfrm>
          <a:prstGeom prst="rect">
            <a:avLst/>
          </a:prstGeom>
          <a:noFill/>
        </p:spPr>
        <p:txBody>
          <a:bodyPr wrap="none" rtlCol="0">
            <a:spAutoFit/>
          </a:bodyPr>
          <a:lstStyle/>
          <a:p>
            <a:pPr marL="342900" indent="-342900">
              <a:buFont typeface="Courier New" panose="02070309020205020404" pitchFamily="49" charset="0"/>
              <a:buChar char="o"/>
            </a:pPr>
            <a:r>
              <a:rPr lang="en-US" sz="1600" b="1" dirty="0">
                <a:latin typeface="Times New Roman" panose="02020603050405020304" pitchFamily="18" charset="0"/>
                <a:cs typeface="Times New Roman" panose="02020603050405020304" pitchFamily="18" charset="0"/>
              </a:rPr>
              <a:t>Add New Fruits or Update Existing ones</a:t>
            </a:r>
          </a:p>
        </p:txBody>
      </p:sp>
      <p:pic>
        <p:nvPicPr>
          <p:cNvPr id="3" name="Picture 2"/>
          <p:cNvPicPr>
            <a:picLocks noChangeAspect="1"/>
          </p:cNvPicPr>
          <p:nvPr/>
        </p:nvPicPr>
        <p:blipFill>
          <a:blip r:embed="rId3"/>
          <a:stretch>
            <a:fillRect/>
          </a:stretch>
        </p:blipFill>
        <p:spPr>
          <a:xfrm>
            <a:off x="516834" y="1268881"/>
            <a:ext cx="2686050" cy="4724400"/>
          </a:xfrm>
          <a:prstGeom prst="rect">
            <a:avLst/>
          </a:prstGeom>
        </p:spPr>
      </p:pic>
      <p:pic>
        <p:nvPicPr>
          <p:cNvPr id="4" name="Picture 3"/>
          <p:cNvPicPr>
            <a:picLocks noChangeAspect="1"/>
          </p:cNvPicPr>
          <p:nvPr/>
        </p:nvPicPr>
        <p:blipFill>
          <a:blip r:embed="rId4"/>
          <a:stretch>
            <a:fillRect/>
          </a:stretch>
        </p:blipFill>
        <p:spPr>
          <a:xfrm>
            <a:off x="3704873" y="1127740"/>
            <a:ext cx="2638425" cy="952500"/>
          </a:xfrm>
          <a:prstGeom prst="rect">
            <a:avLst/>
          </a:prstGeom>
        </p:spPr>
      </p:pic>
      <p:pic>
        <p:nvPicPr>
          <p:cNvPr id="5" name="Picture 4"/>
          <p:cNvPicPr>
            <a:picLocks noChangeAspect="1"/>
          </p:cNvPicPr>
          <p:nvPr/>
        </p:nvPicPr>
        <p:blipFill>
          <a:blip r:embed="rId5"/>
          <a:stretch>
            <a:fillRect/>
          </a:stretch>
        </p:blipFill>
        <p:spPr>
          <a:xfrm>
            <a:off x="3704873" y="2318780"/>
            <a:ext cx="2676525" cy="914400"/>
          </a:xfrm>
          <a:prstGeom prst="rect">
            <a:avLst/>
          </a:prstGeom>
        </p:spPr>
      </p:pic>
      <p:pic>
        <p:nvPicPr>
          <p:cNvPr id="6" name="Picture 5"/>
          <p:cNvPicPr>
            <a:picLocks noChangeAspect="1"/>
          </p:cNvPicPr>
          <p:nvPr/>
        </p:nvPicPr>
        <p:blipFill>
          <a:blip r:embed="rId6"/>
          <a:stretch>
            <a:fillRect/>
          </a:stretch>
        </p:blipFill>
        <p:spPr>
          <a:xfrm>
            <a:off x="6618226" y="1248335"/>
            <a:ext cx="2694236" cy="4724400"/>
          </a:xfrm>
          <a:prstGeom prst="rect">
            <a:avLst/>
          </a:prstGeom>
        </p:spPr>
      </p:pic>
      <p:pic>
        <p:nvPicPr>
          <p:cNvPr id="7" name="Picture 6"/>
          <p:cNvPicPr>
            <a:picLocks noChangeAspect="1"/>
          </p:cNvPicPr>
          <p:nvPr/>
        </p:nvPicPr>
        <p:blipFill>
          <a:blip r:embed="rId7"/>
          <a:stretch>
            <a:fillRect/>
          </a:stretch>
        </p:blipFill>
        <p:spPr>
          <a:xfrm>
            <a:off x="9745428" y="2080240"/>
            <a:ext cx="2045777" cy="950343"/>
          </a:xfrm>
          <a:prstGeom prst="rect">
            <a:avLst/>
          </a:prstGeom>
        </p:spPr>
      </p:pic>
      <p:cxnSp>
        <p:nvCxnSpPr>
          <p:cNvPr id="13" name="Straight Arrow Connector 12"/>
          <p:cNvCxnSpPr/>
          <p:nvPr/>
        </p:nvCxnSpPr>
        <p:spPr>
          <a:xfrm flipV="1">
            <a:off x="7965344" y="2555411"/>
            <a:ext cx="1622046" cy="220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371600" y="1603990"/>
            <a:ext cx="2194560" cy="3815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1371600" y="2461804"/>
            <a:ext cx="2221576" cy="31417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74417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24</a:t>
            </a:fld>
            <a:endParaRPr/>
          </a:p>
        </p:txBody>
      </p:sp>
      <p:sp>
        <p:nvSpPr>
          <p:cNvPr id="190" name="Google Shape;190;p7"/>
          <p:cNvSpPr/>
          <p:nvPr/>
        </p:nvSpPr>
        <p:spPr>
          <a:xfrm>
            <a:off x="4358641" y="6364786"/>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 name="Title 1"/>
          <p:cNvSpPr>
            <a:spLocks noGrp="1"/>
          </p:cNvSpPr>
          <p:nvPr>
            <p:ph type="title"/>
          </p:nvPr>
        </p:nvSpPr>
        <p:spPr/>
        <p:txBody>
          <a:bodyPr/>
          <a:lstStyle/>
          <a:p>
            <a:r>
              <a:rPr lang="en-US" sz="3200" b="1" i="1" dirty="0">
                <a:latin typeface="Times New Roman" panose="02020603050405020304" pitchFamily="18" charset="0"/>
                <a:cs typeface="Times New Roman" panose="02020603050405020304" pitchFamily="18" charset="0"/>
              </a:rPr>
              <a:t>Vendor Side (Contd.)</a:t>
            </a:r>
          </a:p>
        </p:txBody>
      </p:sp>
      <p:sp>
        <p:nvSpPr>
          <p:cNvPr id="21" name="TextBox 20"/>
          <p:cNvSpPr txBox="1"/>
          <p:nvPr/>
        </p:nvSpPr>
        <p:spPr>
          <a:xfrm>
            <a:off x="1160998" y="6035337"/>
            <a:ext cx="3566160" cy="584775"/>
          </a:xfrm>
          <a:prstGeom prst="rect">
            <a:avLst/>
          </a:prstGeom>
          <a:noFill/>
        </p:spPr>
        <p:txBody>
          <a:bodyPr wrap="square" rtlCol="0">
            <a:spAutoFit/>
          </a:bodyPr>
          <a:lstStyle/>
          <a:p>
            <a:pPr marL="342900" indent="-342900" algn="ctr">
              <a:buFont typeface="Courier New" panose="02070309020205020404" pitchFamily="49" charset="0"/>
              <a:buChar char="o"/>
            </a:pPr>
            <a:r>
              <a:rPr lang="en-US" sz="1600" b="1" dirty="0">
                <a:latin typeface="Times New Roman" panose="02020603050405020304" pitchFamily="18" charset="0"/>
                <a:cs typeface="Times New Roman" panose="02020603050405020304" pitchFamily="18" charset="0"/>
              </a:rPr>
              <a:t>Add New Vegetables or Update Existing ones</a:t>
            </a:r>
          </a:p>
        </p:txBody>
      </p:sp>
      <p:pic>
        <p:nvPicPr>
          <p:cNvPr id="8" name="Picture 7"/>
          <p:cNvPicPr>
            <a:picLocks noChangeAspect="1"/>
          </p:cNvPicPr>
          <p:nvPr/>
        </p:nvPicPr>
        <p:blipFill>
          <a:blip r:embed="rId3"/>
          <a:stretch>
            <a:fillRect/>
          </a:stretch>
        </p:blipFill>
        <p:spPr>
          <a:xfrm>
            <a:off x="1591528" y="1298976"/>
            <a:ext cx="2705100" cy="4762500"/>
          </a:xfrm>
          <a:prstGeom prst="rect">
            <a:avLst/>
          </a:prstGeom>
        </p:spPr>
      </p:pic>
      <p:pic>
        <p:nvPicPr>
          <p:cNvPr id="9" name="Picture 8"/>
          <p:cNvPicPr>
            <a:picLocks noChangeAspect="1"/>
          </p:cNvPicPr>
          <p:nvPr/>
        </p:nvPicPr>
        <p:blipFill>
          <a:blip r:embed="rId4"/>
          <a:stretch>
            <a:fillRect/>
          </a:stretch>
        </p:blipFill>
        <p:spPr>
          <a:xfrm>
            <a:off x="4739095" y="1543276"/>
            <a:ext cx="2101488" cy="688163"/>
          </a:xfrm>
          <a:prstGeom prst="rect">
            <a:avLst/>
          </a:prstGeom>
        </p:spPr>
      </p:pic>
      <p:cxnSp>
        <p:nvCxnSpPr>
          <p:cNvPr id="11" name="Straight Arrow Connector 10"/>
          <p:cNvCxnSpPr/>
          <p:nvPr/>
        </p:nvCxnSpPr>
        <p:spPr>
          <a:xfrm flipV="1">
            <a:off x="2390503" y="1887357"/>
            <a:ext cx="2246811" cy="99363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5"/>
          <a:stretch>
            <a:fillRect/>
          </a:stretch>
        </p:blipFill>
        <p:spPr>
          <a:xfrm>
            <a:off x="7686130" y="1298976"/>
            <a:ext cx="2729609" cy="4762500"/>
          </a:xfrm>
          <a:prstGeom prst="rect">
            <a:avLst/>
          </a:prstGeom>
        </p:spPr>
      </p:pic>
      <p:sp>
        <p:nvSpPr>
          <p:cNvPr id="20" name="TextBox 19"/>
          <p:cNvSpPr txBox="1"/>
          <p:nvPr/>
        </p:nvSpPr>
        <p:spPr>
          <a:xfrm>
            <a:off x="7267854" y="6134274"/>
            <a:ext cx="3566160" cy="338554"/>
          </a:xfrm>
          <a:prstGeom prst="rect">
            <a:avLst/>
          </a:prstGeom>
          <a:noFill/>
        </p:spPr>
        <p:txBody>
          <a:bodyPr wrap="square" rtlCol="0">
            <a:spAutoFit/>
          </a:bodyPr>
          <a:lstStyle/>
          <a:p>
            <a:pPr marL="342900" indent="-342900" algn="ctr">
              <a:buFont typeface="Courier New" panose="02070309020205020404" pitchFamily="49" charset="0"/>
              <a:buChar char="o"/>
            </a:pPr>
            <a:r>
              <a:rPr lang="en-US" sz="1600" b="1" dirty="0">
                <a:latin typeface="Times New Roman" panose="02020603050405020304" pitchFamily="18" charset="0"/>
                <a:cs typeface="Times New Roman" panose="02020603050405020304" pitchFamily="18" charset="0"/>
              </a:rPr>
              <a:t>Successful addition / updating</a:t>
            </a:r>
          </a:p>
        </p:txBody>
      </p:sp>
    </p:spTree>
    <p:extLst>
      <p:ext uri="{BB962C8B-B14F-4D97-AF65-F5344CB8AC3E}">
        <p14:creationId xmlns:p14="http://schemas.microsoft.com/office/powerpoint/2010/main" val="1833981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25</a:t>
            </a:fld>
            <a:endParaRPr/>
          </a:p>
        </p:txBody>
      </p:sp>
      <p:sp>
        <p:nvSpPr>
          <p:cNvPr id="190" name="Google Shape;190;p7"/>
          <p:cNvSpPr/>
          <p:nvPr/>
        </p:nvSpPr>
        <p:spPr>
          <a:xfrm>
            <a:off x="4358641" y="6364786"/>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 name="Title 1"/>
          <p:cNvSpPr>
            <a:spLocks noGrp="1"/>
          </p:cNvSpPr>
          <p:nvPr>
            <p:ph type="title"/>
          </p:nvPr>
        </p:nvSpPr>
        <p:spPr/>
        <p:txBody>
          <a:bodyPr/>
          <a:lstStyle/>
          <a:p>
            <a:r>
              <a:rPr lang="en-US" sz="3200" b="1" i="1" dirty="0">
                <a:latin typeface="Times New Roman" panose="02020603050405020304" pitchFamily="18" charset="0"/>
                <a:cs typeface="Times New Roman" panose="02020603050405020304" pitchFamily="18" charset="0"/>
              </a:rPr>
              <a:t>Vendor Side (Contd.)</a:t>
            </a:r>
          </a:p>
        </p:txBody>
      </p:sp>
      <p:sp>
        <p:nvSpPr>
          <p:cNvPr id="15" name="TextBox 14"/>
          <p:cNvSpPr txBox="1"/>
          <p:nvPr/>
        </p:nvSpPr>
        <p:spPr>
          <a:xfrm>
            <a:off x="1195254" y="5975910"/>
            <a:ext cx="1329210" cy="400110"/>
          </a:xfrm>
          <a:prstGeom prst="rect">
            <a:avLst/>
          </a:prstGeom>
          <a:noFill/>
        </p:spPr>
        <p:txBody>
          <a:bodyPr wrap="none" rtlCol="0">
            <a:spAutoFit/>
          </a:bodyPr>
          <a:lstStyle/>
          <a:p>
            <a:pPr marL="342900" indent="-3429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Update</a:t>
            </a:r>
          </a:p>
        </p:txBody>
      </p:sp>
      <p:sp>
        <p:nvSpPr>
          <p:cNvPr id="21" name="TextBox 20"/>
          <p:cNvSpPr txBox="1"/>
          <p:nvPr/>
        </p:nvSpPr>
        <p:spPr>
          <a:xfrm>
            <a:off x="5926183" y="6113876"/>
            <a:ext cx="4073038" cy="338554"/>
          </a:xfrm>
          <a:prstGeom prst="rect">
            <a:avLst/>
          </a:prstGeom>
          <a:noFill/>
        </p:spPr>
        <p:txBody>
          <a:bodyPr wrap="none" rtlCol="0">
            <a:spAutoFit/>
          </a:bodyPr>
          <a:lstStyle/>
          <a:p>
            <a:pPr marL="342900" indent="-342900">
              <a:buFont typeface="Courier New" panose="02070309020205020404" pitchFamily="49" charset="0"/>
              <a:buChar char="o"/>
            </a:pPr>
            <a:r>
              <a:rPr lang="en-US" sz="1600" b="1" dirty="0">
                <a:latin typeface="Times New Roman" panose="02020603050405020304" pitchFamily="18" charset="0"/>
                <a:cs typeface="Times New Roman" panose="02020603050405020304" pitchFamily="18" charset="0"/>
              </a:rPr>
              <a:t>Add New Fruits or Update Existing ones</a:t>
            </a:r>
          </a:p>
        </p:txBody>
      </p:sp>
      <p:pic>
        <p:nvPicPr>
          <p:cNvPr id="3" name="Picture 2"/>
          <p:cNvPicPr>
            <a:picLocks noChangeAspect="1"/>
          </p:cNvPicPr>
          <p:nvPr/>
        </p:nvPicPr>
        <p:blipFill>
          <a:blip r:embed="rId3"/>
          <a:stretch>
            <a:fillRect/>
          </a:stretch>
        </p:blipFill>
        <p:spPr>
          <a:xfrm>
            <a:off x="516834" y="1268881"/>
            <a:ext cx="2686050" cy="4724400"/>
          </a:xfrm>
          <a:prstGeom prst="rect">
            <a:avLst/>
          </a:prstGeom>
        </p:spPr>
      </p:pic>
      <p:pic>
        <p:nvPicPr>
          <p:cNvPr id="4" name="Picture 3"/>
          <p:cNvPicPr>
            <a:picLocks noChangeAspect="1"/>
          </p:cNvPicPr>
          <p:nvPr/>
        </p:nvPicPr>
        <p:blipFill>
          <a:blip r:embed="rId4"/>
          <a:stretch>
            <a:fillRect/>
          </a:stretch>
        </p:blipFill>
        <p:spPr>
          <a:xfrm>
            <a:off x="3704873" y="1127740"/>
            <a:ext cx="2638425" cy="952500"/>
          </a:xfrm>
          <a:prstGeom prst="rect">
            <a:avLst/>
          </a:prstGeom>
        </p:spPr>
      </p:pic>
      <p:pic>
        <p:nvPicPr>
          <p:cNvPr id="5" name="Picture 4"/>
          <p:cNvPicPr>
            <a:picLocks noChangeAspect="1"/>
          </p:cNvPicPr>
          <p:nvPr/>
        </p:nvPicPr>
        <p:blipFill>
          <a:blip r:embed="rId5"/>
          <a:stretch>
            <a:fillRect/>
          </a:stretch>
        </p:blipFill>
        <p:spPr>
          <a:xfrm>
            <a:off x="3704873" y="2318780"/>
            <a:ext cx="2676525" cy="914400"/>
          </a:xfrm>
          <a:prstGeom prst="rect">
            <a:avLst/>
          </a:prstGeom>
        </p:spPr>
      </p:pic>
      <p:pic>
        <p:nvPicPr>
          <p:cNvPr id="6" name="Picture 5"/>
          <p:cNvPicPr>
            <a:picLocks noChangeAspect="1"/>
          </p:cNvPicPr>
          <p:nvPr/>
        </p:nvPicPr>
        <p:blipFill>
          <a:blip r:embed="rId6"/>
          <a:stretch>
            <a:fillRect/>
          </a:stretch>
        </p:blipFill>
        <p:spPr>
          <a:xfrm>
            <a:off x="6618226" y="1248335"/>
            <a:ext cx="2694236" cy="4724400"/>
          </a:xfrm>
          <a:prstGeom prst="rect">
            <a:avLst/>
          </a:prstGeom>
        </p:spPr>
      </p:pic>
      <p:pic>
        <p:nvPicPr>
          <p:cNvPr id="7" name="Picture 6"/>
          <p:cNvPicPr>
            <a:picLocks noChangeAspect="1"/>
          </p:cNvPicPr>
          <p:nvPr/>
        </p:nvPicPr>
        <p:blipFill>
          <a:blip r:embed="rId7"/>
          <a:stretch>
            <a:fillRect/>
          </a:stretch>
        </p:blipFill>
        <p:spPr>
          <a:xfrm>
            <a:off x="9745428" y="2080240"/>
            <a:ext cx="2045777" cy="950343"/>
          </a:xfrm>
          <a:prstGeom prst="rect">
            <a:avLst/>
          </a:prstGeom>
        </p:spPr>
      </p:pic>
      <p:cxnSp>
        <p:nvCxnSpPr>
          <p:cNvPr id="13" name="Straight Arrow Connector 12"/>
          <p:cNvCxnSpPr/>
          <p:nvPr/>
        </p:nvCxnSpPr>
        <p:spPr>
          <a:xfrm flipV="1">
            <a:off x="7965344" y="2555411"/>
            <a:ext cx="1622046" cy="220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371600" y="1603990"/>
            <a:ext cx="2194560" cy="3815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1371600" y="2461804"/>
            <a:ext cx="2221576" cy="31417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678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26</a:t>
            </a:fld>
            <a:endParaRPr/>
          </a:p>
        </p:txBody>
      </p:sp>
      <p:sp>
        <p:nvSpPr>
          <p:cNvPr id="190" name="Google Shape;190;p7"/>
          <p:cNvSpPr/>
          <p:nvPr/>
        </p:nvSpPr>
        <p:spPr>
          <a:xfrm>
            <a:off x="4358641" y="6364786"/>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 name="Title 1"/>
          <p:cNvSpPr>
            <a:spLocks noGrp="1"/>
          </p:cNvSpPr>
          <p:nvPr>
            <p:ph type="title"/>
          </p:nvPr>
        </p:nvSpPr>
        <p:spPr/>
        <p:txBody>
          <a:bodyPr/>
          <a:lstStyle/>
          <a:p>
            <a:r>
              <a:rPr lang="en-US" sz="3200" b="1" i="1" dirty="0">
                <a:latin typeface="Times New Roman" panose="02020603050405020304" pitchFamily="18" charset="0"/>
                <a:cs typeface="Times New Roman" panose="02020603050405020304" pitchFamily="18" charset="0"/>
              </a:rPr>
              <a:t>Customer Side</a:t>
            </a:r>
          </a:p>
        </p:txBody>
      </p:sp>
      <p:pic>
        <p:nvPicPr>
          <p:cNvPr id="3" name="Picture 2"/>
          <p:cNvPicPr>
            <a:picLocks noChangeAspect="1"/>
          </p:cNvPicPr>
          <p:nvPr/>
        </p:nvPicPr>
        <p:blipFill>
          <a:blip r:embed="rId3"/>
          <a:stretch>
            <a:fillRect/>
          </a:stretch>
        </p:blipFill>
        <p:spPr>
          <a:xfrm>
            <a:off x="1237044" y="1387822"/>
            <a:ext cx="2816668" cy="4933542"/>
          </a:xfrm>
          <a:prstGeom prst="rect">
            <a:avLst/>
          </a:prstGeom>
        </p:spPr>
      </p:pic>
      <p:sp>
        <p:nvSpPr>
          <p:cNvPr id="6" name="TextBox 5"/>
          <p:cNvSpPr txBox="1"/>
          <p:nvPr/>
        </p:nvSpPr>
        <p:spPr>
          <a:xfrm>
            <a:off x="1615453" y="6321364"/>
            <a:ext cx="2313647" cy="400110"/>
          </a:xfrm>
          <a:prstGeom prst="rect">
            <a:avLst/>
          </a:prstGeom>
          <a:noFill/>
        </p:spPr>
        <p:txBody>
          <a:bodyPr wrap="none" rtlCol="0">
            <a:spAutoFit/>
          </a:bodyPr>
          <a:lstStyle/>
          <a:p>
            <a:pPr marL="342900" indent="-3429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Customer Login</a:t>
            </a:r>
          </a:p>
        </p:txBody>
      </p:sp>
      <p:sp>
        <p:nvSpPr>
          <p:cNvPr id="13" name="TextBox 12"/>
          <p:cNvSpPr txBox="1"/>
          <p:nvPr/>
        </p:nvSpPr>
        <p:spPr>
          <a:xfrm>
            <a:off x="6895028" y="6321364"/>
            <a:ext cx="3023776" cy="400110"/>
          </a:xfrm>
          <a:prstGeom prst="rect">
            <a:avLst/>
          </a:prstGeom>
          <a:noFill/>
        </p:spPr>
        <p:txBody>
          <a:bodyPr wrap="none" rtlCol="0">
            <a:spAutoFit/>
          </a:bodyPr>
          <a:lstStyle/>
          <a:p>
            <a:pPr marL="342900" indent="-3429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Customer Registration</a:t>
            </a:r>
          </a:p>
        </p:txBody>
      </p:sp>
      <p:pic>
        <p:nvPicPr>
          <p:cNvPr id="8" name="Picture 7"/>
          <p:cNvPicPr>
            <a:picLocks noChangeAspect="1"/>
          </p:cNvPicPr>
          <p:nvPr/>
        </p:nvPicPr>
        <p:blipFill>
          <a:blip r:embed="rId4"/>
          <a:stretch>
            <a:fillRect/>
          </a:stretch>
        </p:blipFill>
        <p:spPr>
          <a:xfrm>
            <a:off x="5342709" y="1387822"/>
            <a:ext cx="2799173" cy="4933542"/>
          </a:xfrm>
          <a:prstGeom prst="rect">
            <a:avLst/>
          </a:prstGeom>
        </p:spPr>
      </p:pic>
      <p:pic>
        <p:nvPicPr>
          <p:cNvPr id="9" name="Picture 8"/>
          <p:cNvPicPr>
            <a:picLocks noChangeAspect="1"/>
          </p:cNvPicPr>
          <p:nvPr/>
        </p:nvPicPr>
        <p:blipFill>
          <a:blip r:embed="rId5"/>
          <a:stretch>
            <a:fillRect/>
          </a:stretch>
        </p:blipFill>
        <p:spPr>
          <a:xfrm>
            <a:off x="8121528" y="1387823"/>
            <a:ext cx="2804145" cy="4933542"/>
          </a:xfrm>
          <a:prstGeom prst="rect">
            <a:avLst/>
          </a:prstGeom>
        </p:spPr>
      </p:pic>
    </p:spTree>
    <p:extLst>
      <p:ext uri="{BB962C8B-B14F-4D97-AF65-F5344CB8AC3E}">
        <p14:creationId xmlns:p14="http://schemas.microsoft.com/office/powerpoint/2010/main" val="1097851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27</a:t>
            </a:fld>
            <a:endParaRPr/>
          </a:p>
        </p:txBody>
      </p:sp>
      <p:sp>
        <p:nvSpPr>
          <p:cNvPr id="2" name="Title 1"/>
          <p:cNvSpPr>
            <a:spLocks noGrp="1"/>
          </p:cNvSpPr>
          <p:nvPr>
            <p:ph type="title"/>
          </p:nvPr>
        </p:nvSpPr>
        <p:spPr/>
        <p:txBody>
          <a:bodyPr/>
          <a:lstStyle/>
          <a:p>
            <a:r>
              <a:rPr lang="en-US" sz="3200" b="1" i="1" dirty="0">
                <a:latin typeface="Times New Roman" panose="02020603050405020304" pitchFamily="18" charset="0"/>
                <a:cs typeface="Times New Roman" panose="02020603050405020304" pitchFamily="18" charset="0"/>
              </a:rPr>
              <a:t>Customer Side (Contd.)</a:t>
            </a:r>
          </a:p>
        </p:txBody>
      </p:sp>
      <p:sp>
        <p:nvSpPr>
          <p:cNvPr id="6" name="TextBox 5"/>
          <p:cNvSpPr txBox="1"/>
          <p:nvPr/>
        </p:nvSpPr>
        <p:spPr>
          <a:xfrm>
            <a:off x="3180926" y="6138802"/>
            <a:ext cx="2306144" cy="400110"/>
          </a:xfrm>
          <a:prstGeom prst="rect">
            <a:avLst/>
          </a:prstGeom>
          <a:noFill/>
        </p:spPr>
        <p:txBody>
          <a:bodyPr wrap="none" rtlCol="0">
            <a:spAutoFit/>
          </a:bodyPr>
          <a:lstStyle/>
          <a:p>
            <a:pPr marL="342900" indent="-3429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Nearby Vendors</a:t>
            </a:r>
          </a:p>
        </p:txBody>
      </p:sp>
      <p:pic>
        <p:nvPicPr>
          <p:cNvPr id="4" name="Picture 3"/>
          <p:cNvPicPr>
            <a:picLocks noChangeAspect="1"/>
          </p:cNvPicPr>
          <p:nvPr/>
        </p:nvPicPr>
        <p:blipFill>
          <a:blip r:embed="rId3"/>
          <a:stretch>
            <a:fillRect/>
          </a:stretch>
        </p:blipFill>
        <p:spPr>
          <a:xfrm>
            <a:off x="1127575" y="1243359"/>
            <a:ext cx="2788411" cy="4895443"/>
          </a:xfrm>
          <a:prstGeom prst="rect">
            <a:avLst/>
          </a:prstGeom>
        </p:spPr>
      </p:pic>
      <p:pic>
        <p:nvPicPr>
          <p:cNvPr id="5" name="Picture 4"/>
          <p:cNvPicPr>
            <a:picLocks noChangeAspect="1"/>
          </p:cNvPicPr>
          <p:nvPr/>
        </p:nvPicPr>
        <p:blipFill>
          <a:blip r:embed="rId4"/>
          <a:stretch>
            <a:fillRect/>
          </a:stretch>
        </p:blipFill>
        <p:spPr>
          <a:xfrm>
            <a:off x="3915987" y="1243359"/>
            <a:ext cx="2813834" cy="4895443"/>
          </a:xfrm>
          <a:prstGeom prst="rect">
            <a:avLst/>
          </a:prstGeom>
        </p:spPr>
      </p:pic>
      <p:pic>
        <p:nvPicPr>
          <p:cNvPr id="7" name="Picture 6"/>
          <p:cNvPicPr>
            <a:picLocks noChangeAspect="1"/>
          </p:cNvPicPr>
          <p:nvPr/>
        </p:nvPicPr>
        <p:blipFill>
          <a:blip r:embed="rId5"/>
          <a:stretch>
            <a:fillRect/>
          </a:stretch>
        </p:blipFill>
        <p:spPr>
          <a:xfrm>
            <a:off x="8276542" y="1276831"/>
            <a:ext cx="2788636" cy="4861971"/>
          </a:xfrm>
          <a:prstGeom prst="rect">
            <a:avLst/>
          </a:prstGeom>
        </p:spPr>
      </p:pic>
      <p:sp>
        <p:nvSpPr>
          <p:cNvPr id="14" name="TextBox 13"/>
          <p:cNvSpPr txBox="1"/>
          <p:nvPr/>
        </p:nvSpPr>
        <p:spPr>
          <a:xfrm>
            <a:off x="8517788" y="6105330"/>
            <a:ext cx="2080698" cy="369332"/>
          </a:xfrm>
          <a:prstGeom prst="rect">
            <a:avLst/>
          </a:prstGeom>
          <a:noFill/>
        </p:spPr>
        <p:txBody>
          <a:bodyPr wrap="none" rtlCol="0">
            <a:spAutoFit/>
          </a:bodyPr>
          <a:lstStyle/>
          <a:p>
            <a:pPr marL="342900" indent="-342900">
              <a:buFont typeface="Courier New" panose="02070309020205020404" pitchFamily="49" charset="0"/>
              <a:buChar char="o"/>
            </a:pPr>
            <a:r>
              <a:rPr lang="en-US" b="1" dirty="0">
                <a:latin typeface="Times New Roman" panose="02020603050405020304" pitchFamily="18" charset="0"/>
                <a:cs typeface="Times New Roman" panose="02020603050405020304" pitchFamily="18" charset="0"/>
              </a:rPr>
              <a:t>Vendors Details</a:t>
            </a:r>
          </a:p>
        </p:txBody>
      </p:sp>
      <p:sp>
        <p:nvSpPr>
          <p:cNvPr id="10" name="Right Arrow 9"/>
          <p:cNvSpPr/>
          <p:nvPr/>
        </p:nvSpPr>
        <p:spPr>
          <a:xfrm>
            <a:off x="7132319" y="3391914"/>
            <a:ext cx="679269" cy="31590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4481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28</a:t>
            </a:fld>
            <a:endParaRPr/>
          </a:p>
        </p:txBody>
      </p:sp>
      <p:sp>
        <p:nvSpPr>
          <p:cNvPr id="2" name="Title 1"/>
          <p:cNvSpPr>
            <a:spLocks noGrp="1"/>
          </p:cNvSpPr>
          <p:nvPr>
            <p:ph type="title"/>
          </p:nvPr>
        </p:nvSpPr>
        <p:spPr/>
        <p:txBody>
          <a:bodyPr/>
          <a:lstStyle/>
          <a:p>
            <a:r>
              <a:rPr lang="en-US" sz="3200" b="1" i="1" dirty="0">
                <a:latin typeface="Times New Roman" panose="02020603050405020304" pitchFamily="18" charset="0"/>
                <a:cs typeface="Times New Roman" panose="02020603050405020304" pitchFamily="18" charset="0"/>
              </a:rPr>
              <a:t>Customer Side (Contd.)</a:t>
            </a:r>
          </a:p>
        </p:txBody>
      </p:sp>
      <p:sp>
        <p:nvSpPr>
          <p:cNvPr id="14" name="TextBox 13"/>
          <p:cNvSpPr txBox="1"/>
          <p:nvPr/>
        </p:nvSpPr>
        <p:spPr>
          <a:xfrm>
            <a:off x="4493647" y="6099004"/>
            <a:ext cx="2666114" cy="369332"/>
          </a:xfrm>
          <a:prstGeom prst="rect">
            <a:avLst/>
          </a:prstGeom>
          <a:noFill/>
        </p:spPr>
        <p:txBody>
          <a:bodyPr wrap="none" rtlCol="0">
            <a:spAutoFit/>
          </a:bodyPr>
          <a:lstStyle/>
          <a:p>
            <a:pPr marL="342900" indent="-342900">
              <a:buFont typeface="Courier New" panose="02070309020205020404" pitchFamily="49" charset="0"/>
              <a:buChar char="o"/>
            </a:pPr>
            <a:r>
              <a:rPr lang="en-US" b="1" dirty="0">
                <a:latin typeface="Times New Roman" panose="02020603050405020304" pitchFamily="18" charset="0"/>
                <a:cs typeface="Times New Roman" panose="02020603050405020304" pitchFamily="18" charset="0"/>
              </a:rPr>
              <a:t>Feedback Submission</a:t>
            </a:r>
          </a:p>
        </p:txBody>
      </p:sp>
      <p:sp>
        <p:nvSpPr>
          <p:cNvPr id="10" name="Right Arrow 9"/>
          <p:cNvSpPr/>
          <p:nvPr/>
        </p:nvSpPr>
        <p:spPr>
          <a:xfrm>
            <a:off x="5487070" y="3350690"/>
            <a:ext cx="679269" cy="31590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6986387" y="1270265"/>
            <a:ext cx="2686170" cy="4675925"/>
          </a:xfrm>
          <a:prstGeom prst="rect">
            <a:avLst/>
          </a:prstGeom>
        </p:spPr>
      </p:pic>
      <p:pic>
        <p:nvPicPr>
          <p:cNvPr id="8" name="Picture 7"/>
          <p:cNvPicPr>
            <a:picLocks noChangeAspect="1"/>
          </p:cNvPicPr>
          <p:nvPr/>
        </p:nvPicPr>
        <p:blipFill>
          <a:blip r:embed="rId4"/>
          <a:stretch>
            <a:fillRect/>
          </a:stretch>
        </p:blipFill>
        <p:spPr>
          <a:xfrm>
            <a:off x="2251029" y="1275806"/>
            <a:ext cx="2647543" cy="4670385"/>
          </a:xfrm>
          <a:prstGeom prst="rect">
            <a:avLst/>
          </a:prstGeom>
        </p:spPr>
      </p:pic>
    </p:spTree>
    <p:extLst>
      <p:ext uri="{BB962C8B-B14F-4D97-AF65-F5344CB8AC3E}">
        <p14:creationId xmlns:p14="http://schemas.microsoft.com/office/powerpoint/2010/main" val="2205078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29</a:t>
            </a:fld>
            <a:endParaRPr/>
          </a:p>
        </p:txBody>
      </p:sp>
      <p:sp>
        <p:nvSpPr>
          <p:cNvPr id="2" name="Title 1"/>
          <p:cNvSpPr>
            <a:spLocks noGrp="1"/>
          </p:cNvSpPr>
          <p:nvPr>
            <p:ph type="title"/>
          </p:nvPr>
        </p:nvSpPr>
        <p:spPr/>
        <p:txBody>
          <a:bodyPr/>
          <a:lstStyle/>
          <a:p>
            <a:r>
              <a:rPr lang="en-US" sz="3200" b="1" i="1" dirty="0">
                <a:latin typeface="Times New Roman" panose="02020603050405020304" pitchFamily="18" charset="0"/>
                <a:cs typeface="Times New Roman" panose="02020603050405020304" pitchFamily="18" charset="0"/>
              </a:rPr>
              <a:t>Customer Side (Contd.)</a:t>
            </a:r>
          </a:p>
        </p:txBody>
      </p:sp>
      <p:pic>
        <p:nvPicPr>
          <p:cNvPr id="4" name="Picture 3"/>
          <p:cNvPicPr>
            <a:picLocks noChangeAspect="1"/>
          </p:cNvPicPr>
          <p:nvPr/>
        </p:nvPicPr>
        <p:blipFill>
          <a:blip r:embed="rId3"/>
          <a:stretch>
            <a:fillRect/>
          </a:stretch>
        </p:blipFill>
        <p:spPr>
          <a:xfrm>
            <a:off x="4932316" y="1690255"/>
            <a:ext cx="2424200" cy="4233305"/>
          </a:xfrm>
          <a:prstGeom prst="rect">
            <a:avLst/>
          </a:prstGeom>
        </p:spPr>
      </p:pic>
      <p:pic>
        <p:nvPicPr>
          <p:cNvPr id="5" name="Picture 4"/>
          <p:cNvPicPr>
            <a:picLocks noChangeAspect="1"/>
          </p:cNvPicPr>
          <p:nvPr/>
        </p:nvPicPr>
        <p:blipFill>
          <a:blip r:embed="rId4"/>
          <a:stretch>
            <a:fillRect/>
          </a:stretch>
        </p:blipFill>
        <p:spPr>
          <a:xfrm>
            <a:off x="7985678" y="1233054"/>
            <a:ext cx="1959329" cy="3443449"/>
          </a:xfrm>
          <a:prstGeom prst="rect">
            <a:avLst/>
          </a:prstGeom>
        </p:spPr>
      </p:pic>
      <p:pic>
        <p:nvPicPr>
          <p:cNvPr id="7" name="Picture 6"/>
          <p:cNvPicPr>
            <a:picLocks noChangeAspect="1"/>
          </p:cNvPicPr>
          <p:nvPr/>
        </p:nvPicPr>
        <p:blipFill>
          <a:blip r:embed="rId5"/>
          <a:stretch>
            <a:fillRect/>
          </a:stretch>
        </p:blipFill>
        <p:spPr>
          <a:xfrm>
            <a:off x="2421048" y="1233054"/>
            <a:ext cx="1984258" cy="3444790"/>
          </a:xfrm>
          <a:prstGeom prst="rect">
            <a:avLst/>
          </a:prstGeom>
        </p:spPr>
      </p:pic>
      <p:pic>
        <p:nvPicPr>
          <p:cNvPr id="9" name="Picture 8"/>
          <p:cNvPicPr>
            <a:picLocks noChangeAspect="1"/>
          </p:cNvPicPr>
          <p:nvPr/>
        </p:nvPicPr>
        <p:blipFill>
          <a:blip r:embed="rId6"/>
          <a:stretch>
            <a:fillRect/>
          </a:stretch>
        </p:blipFill>
        <p:spPr>
          <a:xfrm>
            <a:off x="248195" y="2772760"/>
            <a:ext cx="1995300" cy="3491774"/>
          </a:xfrm>
          <a:prstGeom prst="rect">
            <a:avLst/>
          </a:prstGeom>
        </p:spPr>
      </p:pic>
      <p:pic>
        <p:nvPicPr>
          <p:cNvPr id="11" name="Picture 10"/>
          <p:cNvPicPr>
            <a:picLocks noChangeAspect="1"/>
          </p:cNvPicPr>
          <p:nvPr/>
        </p:nvPicPr>
        <p:blipFill>
          <a:blip r:embed="rId7"/>
          <a:stretch>
            <a:fillRect/>
          </a:stretch>
        </p:blipFill>
        <p:spPr>
          <a:xfrm>
            <a:off x="10045338" y="2772760"/>
            <a:ext cx="2031462" cy="3583590"/>
          </a:xfrm>
          <a:prstGeom prst="rect">
            <a:avLst/>
          </a:prstGeom>
        </p:spPr>
      </p:pic>
      <p:sp>
        <p:nvSpPr>
          <p:cNvPr id="12" name="Right Arrow 11"/>
          <p:cNvSpPr/>
          <p:nvPr/>
        </p:nvSpPr>
        <p:spPr>
          <a:xfrm>
            <a:off x="7498080" y="2508069"/>
            <a:ext cx="365760" cy="248893"/>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3" name="Bent Arrow 12"/>
          <p:cNvSpPr/>
          <p:nvPr/>
        </p:nvSpPr>
        <p:spPr>
          <a:xfrm rot="5400000">
            <a:off x="10086224" y="2266755"/>
            <a:ext cx="378823" cy="352697"/>
          </a:xfrm>
          <a:prstGeom prst="ben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solidFill>
                <a:schemeClr val="tx1"/>
              </a:solidFill>
            </a:endParaRPr>
          </a:p>
        </p:txBody>
      </p:sp>
      <p:sp>
        <p:nvSpPr>
          <p:cNvPr id="16" name="Right Arrow 15"/>
          <p:cNvSpPr/>
          <p:nvPr/>
        </p:nvSpPr>
        <p:spPr>
          <a:xfrm rot="10800000">
            <a:off x="4505637" y="2508068"/>
            <a:ext cx="365760" cy="248893"/>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7" name="Bent Arrow 16"/>
          <p:cNvSpPr/>
          <p:nvPr/>
        </p:nvSpPr>
        <p:spPr>
          <a:xfrm rot="5400000" flipV="1">
            <a:off x="1828278" y="2217298"/>
            <a:ext cx="378823" cy="451609"/>
          </a:xfrm>
          <a:prstGeom prst="ben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4881225" y="5923560"/>
            <a:ext cx="2475291" cy="720949"/>
          </a:xfrm>
          <a:prstGeom prst="rect">
            <a:avLst/>
          </a:prstGeom>
          <a:noFill/>
        </p:spPr>
        <p:txBody>
          <a:bodyPr wrap="square" rtlCol="0">
            <a:spAutoFit/>
          </a:bodyPr>
          <a:lstStyle/>
          <a:p>
            <a:pPr marL="342900" indent="-342900" algn="ct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Searching for desired products</a:t>
            </a:r>
          </a:p>
        </p:txBody>
      </p:sp>
      <p:sp>
        <p:nvSpPr>
          <p:cNvPr id="19" name="TextBox 18"/>
          <p:cNvSpPr txBox="1"/>
          <p:nvPr/>
        </p:nvSpPr>
        <p:spPr>
          <a:xfrm>
            <a:off x="2343826" y="4676503"/>
            <a:ext cx="1896454" cy="584775"/>
          </a:xfrm>
          <a:prstGeom prst="rect">
            <a:avLst/>
          </a:prstGeom>
          <a:noFill/>
        </p:spPr>
        <p:txBody>
          <a:bodyPr wrap="square" rtlCol="0">
            <a:spAutoFit/>
          </a:bodyPr>
          <a:lstStyle/>
          <a:p>
            <a:pPr marL="342900" indent="-342900" algn="ctr">
              <a:buFont typeface="Courier New" panose="02070309020205020404" pitchFamily="49" charset="0"/>
              <a:buChar char="o"/>
            </a:pPr>
            <a:r>
              <a:rPr lang="en-US" sz="1600" b="1" dirty="0">
                <a:latin typeface="Times New Roman" panose="02020603050405020304" pitchFamily="18" charset="0"/>
                <a:cs typeface="Times New Roman" panose="02020603050405020304" pitchFamily="18" charset="0"/>
              </a:rPr>
              <a:t>Searching for vegetables</a:t>
            </a:r>
          </a:p>
        </p:txBody>
      </p:sp>
      <p:sp>
        <p:nvSpPr>
          <p:cNvPr id="20" name="TextBox 19"/>
          <p:cNvSpPr txBox="1"/>
          <p:nvPr/>
        </p:nvSpPr>
        <p:spPr>
          <a:xfrm>
            <a:off x="7985678" y="4673450"/>
            <a:ext cx="1810179" cy="584775"/>
          </a:xfrm>
          <a:prstGeom prst="rect">
            <a:avLst/>
          </a:prstGeom>
          <a:noFill/>
        </p:spPr>
        <p:txBody>
          <a:bodyPr wrap="square" rtlCol="0">
            <a:spAutoFit/>
          </a:bodyPr>
          <a:lstStyle/>
          <a:p>
            <a:pPr marL="342900" indent="-342900" algn="ctr">
              <a:buFont typeface="Courier New" panose="02070309020205020404" pitchFamily="49" charset="0"/>
              <a:buChar char="o"/>
            </a:pPr>
            <a:r>
              <a:rPr lang="en-US" sz="1600" b="1" dirty="0">
                <a:latin typeface="Times New Roman" panose="02020603050405020304" pitchFamily="18" charset="0"/>
                <a:cs typeface="Times New Roman" panose="02020603050405020304" pitchFamily="18" charset="0"/>
              </a:rPr>
              <a:t>Searching for fruits</a:t>
            </a:r>
          </a:p>
        </p:txBody>
      </p:sp>
    </p:spTree>
    <p:extLst>
      <p:ext uri="{BB962C8B-B14F-4D97-AF65-F5344CB8AC3E}">
        <p14:creationId xmlns:p14="http://schemas.microsoft.com/office/powerpoint/2010/main" val="1436302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6C96-11C3-C0CD-A237-8F6A21308CAF}"/>
              </a:ext>
            </a:extLst>
          </p:cNvPr>
          <p:cNvSpPr>
            <a:spLocks noGrp="1"/>
          </p:cNvSpPr>
          <p:nvPr>
            <p:ph type="title"/>
          </p:nvPr>
        </p:nvSpPr>
        <p:spPr>
          <a:xfrm>
            <a:off x="746760" y="98289"/>
            <a:ext cx="10515600" cy="1325563"/>
          </a:xfrm>
        </p:spPr>
        <p:txBody>
          <a:bodyPr/>
          <a:lstStyle/>
          <a:p>
            <a:r>
              <a:rPr lang="en-US" sz="4400" b="1" i="1" dirty="0">
                <a:latin typeface="Times New Roman" panose="02020603050405020304" pitchFamily="18" charset="0"/>
                <a:cs typeface="Times New Roman" panose="02020603050405020304" pitchFamily="18" charset="0"/>
              </a:rPr>
              <a:t>Introduction</a:t>
            </a:r>
            <a:endParaRPr lang="en-PK" dirty="0"/>
          </a:p>
        </p:txBody>
      </p:sp>
      <p:graphicFrame>
        <p:nvGraphicFramePr>
          <p:cNvPr id="4" name="Content Placeholder 2">
            <a:extLst>
              <a:ext uri="{FF2B5EF4-FFF2-40B4-BE49-F238E27FC236}">
                <a16:creationId xmlns:a16="http://schemas.microsoft.com/office/drawing/2014/main" id="{8F4B599A-DE7E-7B0E-FAC0-CB63C51F77BF}"/>
              </a:ext>
            </a:extLst>
          </p:cNvPr>
          <p:cNvGraphicFramePr>
            <a:graphicFrameLocks/>
          </p:cNvGraphicFramePr>
          <p:nvPr>
            <p:extLst>
              <p:ext uri="{D42A27DB-BD31-4B8C-83A1-F6EECF244321}">
                <p14:modId xmlns:p14="http://schemas.microsoft.com/office/powerpoint/2010/main" val="1327754667"/>
              </p:ext>
            </p:extLst>
          </p:nvPr>
        </p:nvGraphicFramePr>
        <p:xfrm>
          <a:off x="746760" y="1423852"/>
          <a:ext cx="10506456" cy="54341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1406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30</a:t>
            </a:fld>
            <a:endParaRPr/>
          </a:p>
        </p:txBody>
      </p:sp>
      <p:sp>
        <p:nvSpPr>
          <p:cNvPr id="2" name="Title 1"/>
          <p:cNvSpPr>
            <a:spLocks noGrp="1"/>
          </p:cNvSpPr>
          <p:nvPr>
            <p:ph type="title"/>
          </p:nvPr>
        </p:nvSpPr>
        <p:spPr/>
        <p:txBody>
          <a:bodyPr/>
          <a:lstStyle/>
          <a:p>
            <a:r>
              <a:rPr lang="en-US" sz="3200" b="1" i="1" dirty="0">
                <a:latin typeface="Times New Roman" panose="02020603050405020304" pitchFamily="18" charset="0"/>
                <a:cs typeface="Times New Roman" panose="02020603050405020304" pitchFamily="18" charset="0"/>
              </a:rPr>
              <a:t>Customer Side (Contd.)</a:t>
            </a:r>
          </a:p>
        </p:txBody>
      </p:sp>
      <p:sp>
        <p:nvSpPr>
          <p:cNvPr id="6" name="TextBox 5"/>
          <p:cNvSpPr txBox="1"/>
          <p:nvPr/>
        </p:nvSpPr>
        <p:spPr>
          <a:xfrm>
            <a:off x="2364116" y="5956240"/>
            <a:ext cx="2473754" cy="400110"/>
          </a:xfrm>
          <a:prstGeom prst="rect">
            <a:avLst/>
          </a:prstGeom>
          <a:noFill/>
        </p:spPr>
        <p:txBody>
          <a:bodyPr wrap="none" rtlCol="0">
            <a:spAutoFit/>
          </a:bodyPr>
          <a:lstStyle/>
          <a:p>
            <a:pPr marL="342900" indent="-3429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Feedback History</a:t>
            </a:r>
          </a:p>
        </p:txBody>
      </p:sp>
      <p:pic>
        <p:nvPicPr>
          <p:cNvPr id="3" name="Picture 2"/>
          <p:cNvPicPr>
            <a:picLocks noChangeAspect="1"/>
          </p:cNvPicPr>
          <p:nvPr/>
        </p:nvPicPr>
        <p:blipFill>
          <a:blip r:embed="rId3"/>
          <a:stretch>
            <a:fillRect/>
          </a:stretch>
        </p:blipFill>
        <p:spPr>
          <a:xfrm>
            <a:off x="2324643" y="1378160"/>
            <a:ext cx="2552700" cy="4476750"/>
          </a:xfrm>
          <a:prstGeom prst="rect">
            <a:avLst/>
          </a:prstGeom>
        </p:spPr>
      </p:pic>
      <p:pic>
        <p:nvPicPr>
          <p:cNvPr id="8" name="Picture 7"/>
          <p:cNvPicPr>
            <a:picLocks noChangeAspect="1"/>
          </p:cNvPicPr>
          <p:nvPr/>
        </p:nvPicPr>
        <p:blipFill>
          <a:blip r:embed="rId4"/>
          <a:stretch>
            <a:fillRect/>
          </a:stretch>
        </p:blipFill>
        <p:spPr>
          <a:xfrm>
            <a:off x="7100887" y="1378160"/>
            <a:ext cx="2562225" cy="4476750"/>
          </a:xfrm>
          <a:prstGeom prst="rect">
            <a:avLst/>
          </a:prstGeom>
        </p:spPr>
      </p:pic>
      <p:sp>
        <p:nvSpPr>
          <p:cNvPr id="12" name="TextBox 11"/>
          <p:cNvSpPr txBox="1"/>
          <p:nvPr/>
        </p:nvSpPr>
        <p:spPr>
          <a:xfrm>
            <a:off x="7604382" y="5905275"/>
            <a:ext cx="1555234" cy="400110"/>
          </a:xfrm>
          <a:prstGeom prst="rect">
            <a:avLst/>
          </a:prstGeom>
          <a:noFill/>
        </p:spPr>
        <p:txBody>
          <a:bodyPr wrap="none" rtlCol="0">
            <a:spAutoFit/>
          </a:bodyPr>
          <a:lstStyle/>
          <a:p>
            <a:pPr marL="342900" indent="-3429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Favorites</a:t>
            </a:r>
          </a:p>
        </p:txBody>
      </p:sp>
    </p:spTree>
    <p:extLst>
      <p:ext uri="{BB962C8B-B14F-4D97-AF65-F5344CB8AC3E}">
        <p14:creationId xmlns:p14="http://schemas.microsoft.com/office/powerpoint/2010/main" val="2457283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dirty="0">
                <a:latin typeface="Times New Roman"/>
                <a:ea typeface="Times New Roman"/>
                <a:cs typeface="Times New Roman"/>
                <a:sym typeface="Times New Roman"/>
              </a:rPr>
              <a:t>Integration of MobileNet</a:t>
            </a: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31</a:t>
            </a:fld>
            <a:endParaRPr/>
          </a:p>
        </p:txBody>
      </p:sp>
      <p:sp>
        <p:nvSpPr>
          <p:cNvPr id="190" name="Google Shape;190;p7"/>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976" y="1373840"/>
            <a:ext cx="2477557" cy="4804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637" y="1373840"/>
            <a:ext cx="2477557" cy="4804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8719" y="1373840"/>
            <a:ext cx="2477557" cy="4804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ight Arrow 4"/>
          <p:cNvSpPr/>
          <p:nvPr/>
        </p:nvSpPr>
        <p:spPr>
          <a:xfrm>
            <a:off x="3850471" y="3435530"/>
            <a:ext cx="496388" cy="340755"/>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2" name="Right Arrow 11"/>
          <p:cNvSpPr/>
          <p:nvPr/>
        </p:nvSpPr>
        <p:spPr>
          <a:xfrm>
            <a:off x="7860824" y="3435530"/>
            <a:ext cx="496388" cy="340755"/>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3" name="TextBox 12"/>
          <p:cNvSpPr txBox="1"/>
          <p:nvPr/>
        </p:nvSpPr>
        <p:spPr>
          <a:xfrm>
            <a:off x="3404096" y="6321365"/>
            <a:ext cx="5480637" cy="400110"/>
          </a:xfrm>
          <a:prstGeom prst="rect">
            <a:avLst/>
          </a:prstGeom>
          <a:noFill/>
        </p:spPr>
        <p:txBody>
          <a:bodyPr wrap="square" rtlCol="0">
            <a:spAutoFit/>
          </a:bodyPr>
          <a:lstStyle/>
          <a:p>
            <a:pPr marL="342900" indent="-342900" algn="ct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Quality assessment by taking picture</a:t>
            </a:r>
          </a:p>
        </p:txBody>
      </p:sp>
    </p:spTree>
    <p:extLst>
      <p:ext uri="{BB962C8B-B14F-4D97-AF65-F5344CB8AC3E}">
        <p14:creationId xmlns:p14="http://schemas.microsoft.com/office/powerpoint/2010/main" val="4000333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2234" y="1373841"/>
            <a:ext cx="2484042" cy="4804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7" name="Google Shape;187;p7"/>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dirty="0">
                <a:latin typeface="Times New Roman"/>
                <a:ea typeface="Times New Roman"/>
                <a:cs typeface="Times New Roman"/>
                <a:sym typeface="Times New Roman"/>
              </a:rPr>
              <a:t>Integration of MobileNet (Contd.)</a:t>
            </a: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32</a:t>
            </a:fld>
            <a:endParaRPr/>
          </a:p>
        </p:txBody>
      </p:sp>
      <p:sp>
        <p:nvSpPr>
          <p:cNvPr id="190" name="Google Shape;190;p7"/>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5" name="Right Arrow 4"/>
          <p:cNvSpPr/>
          <p:nvPr/>
        </p:nvSpPr>
        <p:spPr>
          <a:xfrm>
            <a:off x="3850471" y="3435530"/>
            <a:ext cx="496388" cy="340755"/>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2" name="Right Arrow 11"/>
          <p:cNvSpPr/>
          <p:nvPr/>
        </p:nvSpPr>
        <p:spPr>
          <a:xfrm>
            <a:off x="7860824" y="3435530"/>
            <a:ext cx="496388" cy="340755"/>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3" name="TextBox 12"/>
          <p:cNvSpPr txBox="1"/>
          <p:nvPr/>
        </p:nvSpPr>
        <p:spPr>
          <a:xfrm>
            <a:off x="3404096" y="6321365"/>
            <a:ext cx="5480637" cy="400110"/>
          </a:xfrm>
          <a:prstGeom prst="rect">
            <a:avLst/>
          </a:prstGeom>
          <a:noFill/>
        </p:spPr>
        <p:txBody>
          <a:bodyPr wrap="square" rtlCol="0">
            <a:spAutoFit/>
          </a:bodyPr>
          <a:lstStyle/>
          <a:p>
            <a:pPr marL="342900" indent="-342900" algn="ct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Quality assessment by uploading picture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936" y="1373840"/>
            <a:ext cx="2477556" cy="4804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400" y="1344481"/>
            <a:ext cx="2476028" cy="47951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37947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6408" t="2286" r="4489" b="6857"/>
          <a:stretch/>
        </p:blipFill>
        <p:spPr>
          <a:xfrm>
            <a:off x="4088551" y="1568617"/>
            <a:ext cx="1989861" cy="3435533"/>
          </a:xfrm>
          <a:prstGeom prst="rect">
            <a:avLst/>
          </a:prstGeom>
          <a:ln>
            <a:noFill/>
          </a:ln>
          <a:effectLst>
            <a:outerShdw blurRad="292100" dist="139700" dir="2700000" algn="tl" rotWithShape="0">
              <a:srgbClr val="333333">
                <a:alpha val="65000"/>
              </a:srgbClr>
            </a:outerShdw>
          </a:effectLst>
        </p:spPr>
      </p:pic>
      <p:sp>
        <p:nvSpPr>
          <p:cNvPr id="187" name="Google Shape;187;p7"/>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2800" b="1" dirty="0">
                <a:latin typeface="Times New Roman"/>
                <a:ea typeface="Times New Roman"/>
                <a:cs typeface="Times New Roman"/>
                <a:sym typeface="Times New Roman"/>
              </a:rPr>
              <a:t>Integration of MobileNet (Contd.)</a:t>
            </a:r>
            <a:br>
              <a:rPr lang="en-US" sz="2800" b="1" dirty="0">
                <a:latin typeface="Times New Roman"/>
                <a:ea typeface="Times New Roman"/>
                <a:cs typeface="Times New Roman"/>
                <a:sym typeface="Times New Roman"/>
              </a:rPr>
            </a:br>
            <a:r>
              <a:rPr lang="en-US" sz="2800" b="1" dirty="0">
                <a:latin typeface="Times New Roman"/>
                <a:ea typeface="Times New Roman"/>
                <a:cs typeface="Times New Roman"/>
                <a:sym typeface="Times New Roman"/>
              </a:rPr>
              <a:t>Demo Results and Videos</a:t>
            </a: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33</a:t>
            </a:fld>
            <a:endParaRPr/>
          </a:p>
        </p:txBody>
      </p:sp>
      <p:sp>
        <p:nvSpPr>
          <p:cNvPr id="190" name="Google Shape;190;p7"/>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pic>
        <p:nvPicPr>
          <p:cNvPr id="3" name="Picture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141628" y="2704012"/>
            <a:ext cx="1935171" cy="343553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4450" r="8619"/>
          <a:stretch/>
        </p:blipFill>
        <p:spPr>
          <a:xfrm>
            <a:off x="8226305" y="1595988"/>
            <a:ext cx="1857864" cy="3448762"/>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2492" t="6525" r="5035"/>
          <a:stretch/>
        </p:blipFill>
        <p:spPr>
          <a:xfrm>
            <a:off x="2125884" y="2704012"/>
            <a:ext cx="1914424" cy="3435533"/>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t="9062" r="4854"/>
          <a:stretch/>
        </p:blipFill>
        <p:spPr>
          <a:xfrm>
            <a:off x="6149340" y="2704011"/>
            <a:ext cx="2024713" cy="3435533"/>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4686" y="1568617"/>
            <a:ext cx="1958040" cy="34761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5288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2800" b="1" dirty="0">
                <a:latin typeface="Times New Roman"/>
                <a:ea typeface="Times New Roman"/>
                <a:cs typeface="Times New Roman"/>
                <a:sym typeface="Times New Roman"/>
              </a:rPr>
              <a:t>Integration of MobileNet (Contd.)</a:t>
            </a:r>
            <a:br>
              <a:rPr lang="en-US" sz="2800" b="1" dirty="0">
                <a:latin typeface="Times New Roman"/>
                <a:ea typeface="Times New Roman"/>
                <a:cs typeface="Times New Roman"/>
                <a:sym typeface="Times New Roman"/>
              </a:rPr>
            </a:br>
            <a:r>
              <a:rPr lang="en-US" sz="2800" b="1" dirty="0">
                <a:latin typeface="Times New Roman"/>
                <a:ea typeface="Times New Roman"/>
                <a:cs typeface="Times New Roman"/>
                <a:sym typeface="Times New Roman"/>
              </a:rPr>
              <a:t>Demo Results and Videos</a:t>
            </a: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34</a:t>
            </a:fld>
            <a:endParaRPr/>
          </a:p>
        </p:txBody>
      </p:sp>
      <p:sp>
        <p:nvSpPr>
          <p:cNvPr id="190" name="Google Shape;190;p7"/>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pic>
        <p:nvPicPr>
          <p:cNvPr id="2" name="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978501" y="1352958"/>
            <a:ext cx="2935106" cy="5185954"/>
          </a:xfrm>
          <a:prstGeom prst="rect">
            <a:avLst/>
          </a:prstGeom>
          <a:ln>
            <a:noFill/>
          </a:ln>
          <a:effectLst>
            <a:outerShdw blurRad="190500" algn="tl" rotWithShape="0">
              <a:srgbClr val="000000">
                <a:alpha val="70000"/>
              </a:srgbClr>
            </a:outerShdw>
          </a:effectLst>
        </p:spPr>
      </p:pic>
      <p:pic>
        <p:nvPicPr>
          <p:cNvPr id="5" name="b">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8174002" y="1352958"/>
            <a:ext cx="2935106" cy="5185954"/>
          </a:xfrm>
          <a:prstGeom prst="rect">
            <a:avLst/>
          </a:prstGeom>
          <a:ln>
            <a:noFill/>
          </a:ln>
          <a:effectLst>
            <a:outerShdw blurRad="190500" algn="tl" rotWithShape="0">
              <a:srgbClr val="000000">
                <a:alpha val="70000"/>
              </a:srgbClr>
            </a:outerShdw>
          </a:effectLst>
        </p:spPr>
      </p:pic>
      <p:pic>
        <p:nvPicPr>
          <p:cNvPr id="6" name="c">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4579723" y="1331652"/>
            <a:ext cx="2947164" cy="52072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607020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6"/>
                                        </p:tgtEl>
                                      </p:cBhvr>
                                    </p:cmd>
                                  </p:childTnLst>
                                </p:cTn>
                              </p:par>
                            </p:childTnLst>
                          </p:cTn>
                        </p:par>
                      </p:childTnLst>
                    </p:cTn>
                  </p:par>
                </p:childTnLst>
              </p:cTn>
              <p:nextCondLst>
                <p:cond evt="onClick" delay="0">
                  <p:tgtEl>
                    <p:spTgt spid="6"/>
                  </p:tgtEl>
                </p:cond>
              </p:nextCondLst>
            </p:seq>
            <p:video>
              <p:cMediaNode vol="80000">
                <p:cTn id="19" fill="hold" display="0">
                  <p:stCondLst>
                    <p:cond delay="indefinite"/>
                  </p:stCondLst>
                </p:cTn>
                <p:tgtEl>
                  <p:spTgt spid="6"/>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2800" b="1">
                <a:latin typeface="Times New Roman"/>
                <a:ea typeface="Times New Roman"/>
                <a:cs typeface="Times New Roman"/>
                <a:sym typeface="Times New Roman"/>
              </a:rPr>
              <a:t>References</a:t>
            </a:r>
            <a:endParaRPr lang="en-US" sz="2800" b="1" dirty="0">
              <a:latin typeface="Times New Roman"/>
              <a:ea typeface="Times New Roman"/>
              <a:cs typeface="Times New Roman"/>
              <a:sym typeface="Times New Roman"/>
            </a:endParaRP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35</a:t>
            </a:fld>
            <a:endParaRPr/>
          </a:p>
        </p:txBody>
      </p:sp>
      <p:sp>
        <p:nvSpPr>
          <p:cNvPr id="190" name="Google Shape;190;p7"/>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 name="TextBox 1">
            <a:extLst>
              <a:ext uri="{FF2B5EF4-FFF2-40B4-BE49-F238E27FC236}">
                <a16:creationId xmlns:a16="http://schemas.microsoft.com/office/drawing/2014/main" id="{37AA306A-A69D-58E6-9992-40A70DED5850}"/>
              </a:ext>
            </a:extLst>
          </p:cNvPr>
          <p:cNvSpPr txBox="1"/>
          <p:nvPr/>
        </p:nvSpPr>
        <p:spPr>
          <a:xfrm>
            <a:off x="516834" y="2161035"/>
            <a:ext cx="9928424" cy="3162019"/>
          </a:xfrm>
          <a:prstGeom prst="rect">
            <a:avLst/>
          </a:prstGeom>
          <a:noFill/>
        </p:spPr>
        <p:txBody>
          <a:bodyPr wrap="none" rtlCol="0">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 Top Indian Fruits: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IEEE-dataport.org - </a:t>
            </a:r>
            <a:r>
              <a:rPr lang="en-US" sz="1800" u="sng" dirty="0" err="1">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fruitsgb</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-top-</a:t>
            </a:r>
            <a:r>
              <a:rPr lang="en-US" sz="1800" u="sng" dirty="0" err="1">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indian</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-fruits-quality</a:t>
            </a:r>
            <a:endParaRPr lang="en-P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2- Fruits and Vegetables Dataset: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Kaggle - Fruits and Vegetables dataset</a:t>
            </a:r>
            <a:endParaRPr lang="en-P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 Mixed Quality Fruits: </a:t>
            </a:r>
            <a:r>
              <a:rPr lang="en-US" sz="1800" u="sng" dirty="0" err="1">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FruitNet</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 Indian Fruits Dataset with quality (Good, Bad &amp; Mixed quality)</a:t>
            </a:r>
            <a:endParaRPr lang="en-P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4- Vegetable Dataset: </a:t>
            </a:r>
            <a:r>
              <a:rPr lang="en-US" sz="1800" u="sng" dirty="0" err="1">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VegNet</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 Vegetable Dataset with quality (Unripe, Ripe, Old, Dried and Damaged)</a:t>
            </a:r>
            <a:endParaRPr lang="en-P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5-Our own Dataset: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Our Dataset</a:t>
            </a:r>
            <a:endParaRPr lang="en-P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6- Fresh and Rotten Fruits: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Fresh and Rotten Fruits Dataset for Machine-Based Evaluation of Fruit Quality</a:t>
            </a:r>
            <a:endParaRPr lang="en-P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PK"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PK" dirty="0"/>
          </a:p>
        </p:txBody>
      </p:sp>
    </p:spTree>
    <p:extLst>
      <p:ext uri="{BB962C8B-B14F-4D97-AF65-F5344CB8AC3E}">
        <p14:creationId xmlns:p14="http://schemas.microsoft.com/office/powerpoint/2010/main" val="57814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rmAutofit fontScale="90000"/>
          </a:bodyPr>
          <a:lstStyle/>
          <a:p>
            <a:pPr lvl="0">
              <a:buSzPts val="3600"/>
            </a:pPr>
            <a:r>
              <a:rPr lang="en-US" sz="2800" b="1" dirty="0">
                <a:latin typeface="Times New Roman"/>
                <a:ea typeface="Times New Roman"/>
                <a:cs typeface="Times New Roman"/>
                <a:sym typeface="Times New Roman"/>
              </a:rPr>
              <a:t>Implementation of YOLO for improved real-time object detection (Contd.)</a:t>
            </a:r>
            <a:br>
              <a:rPr lang="en-US" sz="2800" b="1" dirty="0">
                <a:latin typeface="Times New Roman"/>
                <a:ea typeface="Times New Roman"/>
                <a:cs typeface="Times New Roman"/>
                <a:sym typeface="Times New Roman"/>
              </a:rPr>
            </a:br>
            <a:r>
              <a:rPr lang="en-US" sz="2800" b="1" dirty="0">
                <a:latin typeface="Times New Roman"/>
                <a:ea typeface="Times New Roman"/>
                <a:cs typeface="Times New Roman"/>
                <a:sym typeface="Times New Roman"/>
              </a:rPr>
              <a:t>Demo Videos</a:t>
            </a: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36</a:t>
            </a:fld>
            <a:endParaRPr/>
          </a:p>
        </p:txBody>
      </p:sp>
      <p:sp>
        <p:nvSpPr>
          <p:cNvPr id="190" name="Google Shape;190;p7"/>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pic>
        <p:nvPicPr>
          <p:cNvPr id="2" name="1" title="de">
            <a:hlinkClick r:id="" action="ppaction://media"/>
          </p:cNvPr>
          <p:cNvPicPr>
            <a:picLocks noChangeAspect="1"/>
          </p:cNvPicPr>
          <p:nvPr>
            <a:videoFile r:link="rId1"/>
            <p:extLst>
              <p:ext uri="{DAA4B4D4-6D71-4841-9C94-3DE7FCFB9230}">
                <p14:media xmlns:p14="http://schemas.microsoft.com/office/powerpoint/2010/main" r:embed="rId2">
                  <p14:trim st="511"/>
                </p14:media>
              </p:ext>
            </p:extLst>
          </p:nvPr>
        </p:nvPicPr>
        <p:blipFill>
          <a:blip r:embed="rId6"/>
          <a:stretch>
            <a:fillRect/>
          </a:stretch>
        </p:blipFill>
        <p:spPr>
          <a:xfrm>
            <a:off x="73854" y="1171134"/>
            <a:ext cx="5975254" cy="3382219"/>
          </a:xfrm>
          <a:prstGeom prst="rect">
            <a:avLst/>
          </a:prstGeom>
          <a:ln>
            <a:noFill/>
          </a:ln>
          <a:effectLst>
            <a:outerShdw blurRad="190500" algn="tl" rotWithShape="0">
              <a:srgbClr val="000000">
                <a:alpha val="70000"/>
              </a:srgbClr>
            </a:outerShdw>
          </a:effectLst>
        </p:spPr>
      </p:pic>
      <p:pic>
        <p:nvPicPr>
          <p:cNvPr id="3" name="2">
            <a:hlinkClick r:id="" action="ppaction://media"/>
          </p:cNvPr>
          <p:cNvPicPr>
            <a:picLocks noChangeAspect="1"/>
          </p:cNvPicPr>
          <p:nvPr>
            <a:videoFile r:link="rId1"/>
            <p:extLst>
              <p:ext uri="{DAA4B4D4-6D71-4841-9C94-3DE7FCFB9230}">
                <p14:media xmlns:p14="http://schemas.microsoft.com/office/powerpoint/2010/main" r:embed="rId3">
                  <p14:trim st="322"/>
                </p14:media>
              </p:ext>
            </p:extLst>
          </p:nvPr>
        </p:nvPicPr>
        <p:blipFill>
          <a:blip r:embed="rId7"/>
          <a:stretch>
            <a:fillRect/>
          </a:stretch>
        </p:blipFill>
        <p:spPr>
          <a:xfrm>
            <a:off x="6119446" y="3054033"/>
            <a:ext cx="6000852" cy="33754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605299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5" name="4">
            <a:hlinkClick r:id="" action="ppaction://media"/>
          </p:cNvPr>
          <p:cNvPicPr>
            <a:picLocks noChangeAspect="1"/>
          </p:cNvPicPr>
          <p:nvPr>
            <a:videoFile r:link="rId1"/>
            <p:extLst>
              <p:ext uri="{DAA4B4D4-6D71-4841-9C94-3DE7FCFB9230}">
                <p14:media xmlns:p14="http://schemas.microsoft.com/office/powerpoint/2010/main" r:embed="rId2">
                  <p14:trim st="2162"/>
                </p14:media>
              </p:ext>
            </p:extLst>
          </p:nvPr>
        </p:nvPicPr>
        <p:blipFill>
          <a:blip r:embed="rId6"/>
          <a:stretch>
            <a:fillRect/>
          </a:stretch>
        </p:blipFill>
        <p:spPr>
          <a:xfrm>
            <a:off x="84393" y="1179333"/>
            <a:ext cx="6000852" cy="3375479"/>
          </a:xfrm>
          <a:prstGeom prst="rect">
            <a:avLst/>
          </a:prstGeom>
          <a:ln>
            <a:noFill/>
          </a:ln>
          <a:effectLst>
            <a:outerShdw blurRad="190500" algn="tl" rotWithShape="0">
              <a:srgbClr val="000000">
                <a:alpha val="70000"/>
              </a:srgbClr>
            </a:outerShdw>
          </a:effectLst>
        </p:spPr>
      </p:pic>
      <p:pic>
        <p:nvPicPr>
          <p:cNvPr id="4" name="3">
            <a:hlinkClick r:id="" action="ppaction://media"/>
          </p:cNvPr>
          <p:cNvPicPr>
            <a:picLocks noChangeAspect="1"/>
          </p:cNvPicPr>
          <p:nvPr>
            <a:videoFile r:link="rId1"/>
            <p:extLst>
              <p:ext uri="{DAA4B4D4-6D71-4841-9C94-3DE7FCFB9230}">
                <p14:media xmlns:p14="http://schemas.microsoft.com/office/powerpoint/2010/main" r:embed="rId3">
                  <p14:trim st="859"/>
                </p14:media>
              </p:ext>
            </p:extLst>
          </p:nvPr>
        </p:nvPicPr>
        <p:blipFill>
          <a:blip r:embed="rId7"/>
          <a:stretch>
            <a:fillRect/>
          </a:stretch>
        </p:blipFill>
        <p:spPr>
          <a:xfrm>
            <a:off x="6137497" y="2983412"/>
            <a:ext cx="5967682" cy="3377933"/>
          </a:xfrm>
          <a:prstGeom prst="rect">
            <a:avLst/>
          </a:prstGeom>
          <a:ln>
            <a:noFill/>
          </a:ln>
          <a:effectLst>
            <a:outerShdw blurRad="190500" algn="tl" rotWithShape="0">
              <a:srgbClr val="000000">
                <a:alpha val="70000"/>
              </a:srgbClr>
            </a:outerShdw>
          </a:effectLst>
        </p:spPr>
      </p:pic>
      <p:sp>
        <p:nvSpPr>
          <p:cNvPr id="187" name="Google Shape;187;p7"/>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rmAutofit fontScale="90000"/>
          </a:bodyPr>
          <a:lstStyle/>
          <a:p>
            <a:pPr lvl="0">
              <a:buSzPts val="3600"/>
            </a:pPr>
            <a:r>
              <a:rPr lang="en-US" sz="2800" b="1" dirty="0">
                <a:latin typeface="Times New Roman"/>
                <a:ea typeface="Times New Roman"/>
                <a:cs typeface="Times New Roman"/>
                <a:sym typeface="Times New Roman"/>
              </a:rPr>
              <a:t>Implementation of YOLO for improved real-time object detection (Contd.)</a:t>
            </a:r>
            <a:br>
              <a:rPr lang="en-US" sz="2800" b="1" dirty="0">
                <a:latin typeface="Times New Roman"/>
                <a:ea typeface="Times New Roman"/>
                <a:cs typeface="Times New Roman"/>
                <a:sym typeface="Times New Roman"/>
              </a:rPr>
            </a:br>
            <a:r>
              <a:rPr lang="en-US" sz="2800" b="1" dirty="0">
                <a:latin typeface="Times New Roman"/>
                <a:ea typeface="Times New Roman"/>
                <a:cs typeface="Times New Roman"/>
                <a:sym typeface="Times New Roman"/>
              </a:rPr>
              <a:t>Demo Videos</a:t>
            </a: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37</a:t>
            </a:fld>
            <a:endParaRPr/>
          </a:p>
        </p:txBody>
      </p:sp>
      <p:sp>
        <p:nvSpPr>
          <p:cNvPr id="190" name="Google Shape;190;p7"/>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Tree>
    <p:extLst>
      <p:ext uri="{BB962C8B-B14F-4D97-AF65-F5344CB8AC3E}">
        <p14:creationId xmlns:p14="http://schemas.microsoft.com/office/powerpoint/2010/main" val="41253728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3" name="6">
            <a:hlinkClick r:id="" action="ppaction://media"/>
          </p:cNvPr>
          <p:cNvPicPr>
            <a:picLocks noChangeAspect="1"/>
          </p:cNvPicPr>
          <p:nvPr>
            <a:videoFile r:link="rId1"/>
            <p:extLst>
              <p:ext uri="{DAA4B4D4-6D71-4841-9C94-3DE7FCFB9230}">
                <p14:media xmlns:p14="http://schemas.microsoft.com/office/powerpoint/2010/main" r:embed="rId2">
                  <p14:trim st="354"/>
                </p14:media>
              </p:ext>
            </p:extLst>
          </p:nvPr>
        </p:nvPicPr>
        <p:blipFill>
          <a:blip r:embed="rId6"/>
          <a:stretch>
            <a:fillRect/>
          </a:stretch>
        </p:blipFill>
        <p:spPr>
          <a:xfrm>
            <a:off x="6113682" y="2987269"/>
            <a:ext cx="5991497" cy="3370217"/>
          </a:xfrm>
          <a:prstGeom prst="rect">
            <a:avLst/>
          </a:prstGeom>
          <a:ln>
            <a:noFill/>
          </a:ln>
          <a:effectLst>
            <a:outerShdw blurRad="190500" algn="tl" rotWithShape="0">
              <a:srgbClr val="000000">
                <a:alpha val="70000"/>
              </a:srgbClr>
            </a:outerShdw>
          </a:effectLst>
        </p:spPr>
      </p:pic>
      <p:pic>
        <p:nvPicPr>
          <p:cNvPr id="2" name="5">
            <a:hlinkClick r:id="" action="ppaction://media"/>
          </p:cNvPr>
          <p:cNvPicPr>
            <a:picLocks noChangeAspect="1"/>
          </p:cNvPicPr>
          <p:nvPr>
            <a:videoFile r:link="rId1"/>
            <p:extLst>
              <p:ext uri="{DAA4B4D4-6D71-4841-9C94-3DE7FCFB9230}">
                <p14:media xmlns:p14="http://schemas.microsoft.com/office/powerpoint/2010/main" r:embed="rId3">
                  <p14:trim st="678"/>
                </p14:media>
              </p:ext>
            </p:extLst>
          </p:nvPr>
        </p:nvPicPr>
        <p:blipFill>
          <a:blip r:embed="rId7"/>
          <a:stretch>
            <a:fillRect/>
          </a:stretch>
        </p:blipFill>
        <p:spPr>
          <a:xfrm>
            <a:off x="97456" y="1194842"/>
            <a:ext cx="5987789" cy="3368131"/>
          </a:xfrm>
          <a:prstGeom prst="rect">
            <a:avLst/>
          </a:prstGeom>
          <a:ln>
            <a:noFill/>
          </a:ln>
          <a:effectLst>
            <a:outerShdw blurRad="190500" algn="tl" rotWithShape="0">
              <a:srgbClr val="000000">
                <a:alpha val="70000"/>
              </a:srgbClr>
            </a:outerShdw>
          </a:effectLst>
        </p:spPr>
      </p:pic>
      <p:sp>
        <p:nvSpPr>
          <p:cNvPr id="187" name="Google Shape;187;p7"/>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rmAutofit fontScale="90000"/>
          </a:bodyPr>
          <a:lstStyle/>
          <a:p>
            <a:pPr lvl="0">
              <a:buSzPts val="3600"/>
            </a:pPr>
            <a:r>
              <a:rPr lang="en-US" sz="2800" b="1" dirty="0">
                <a:latin typeface="Times New Roman"/>
                <a:ea typeface="Times New Roman"/>
                <a:cs typeface="Times New Roman"/>
                <a:sym typeface="Times New Roman"/>
              </a:rPr>
              <a:t>Implementation of YOLO for improved real-time object detection (Contd.)</a:t>
            </a:r>
            <a:br>
              <a:rPr lang="en-US" sz="2800" b="1" dirty="0">
                <a:latin typeface="Times New Roman"/>
                <a:ea typeface="Times New Roman"/>
                <a:cs typeface="Times New Roman"/>
                <a:sym typeface="Times New Roman"/>
              </a:rPr>
            </a:br>
            <a:r>
              <a:rPr lang="en-US" sz="2800" b="1" dirty="0">
                <a:latin typeface="Times New Roman"/>
                <a:ea typeface="Times New Roman"/>
                <a:cs typeface="Times New Roman"/>
                <a:sym typeface="Times New Roman"/>
              </a:rPr>
              <a:t>Demo Videos</a:t>
            </a: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38</a:t>
            </a:fld>
            <a:endParaRPr/>
          </a:p>
        </p:txBody>
      </p:sp>
      <p:sp>
        <p:nvSpPr>
          <p:cNvPr id="190" name="Google Shape;190;p7"/>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Tree>
    <p:extLst>
      <p:ext uri="{BB962C8B-B14F-4D97-AF65-F5344CB8AC3E}">
        <p14:creationId xmlns:p14="http://schemas.microsoft.com/office/powerpoint/2010/main" val="31659808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b="24381"/>
          <a:stretch/>
        </p:blipFill>
        <p:spPr>
          <a:xfrm>
            <a:off x="0" y="-1"/>
            <a:ext cx="12192000" cy="6914605"/>
          </a:xfrm>
          <a:prstGeom prst="rect">
            <a:avLst/>
          </a:prstGeom>
        </p:spPr>
      </p:pic>
    </p:spTree>
    <p:extLst>
      <p:ext uri="{BB962C8B-B14F-4D97-AF65-F5344CB8AC3E}">
        <p14:creationId xmlns:p14="http://schemas.microsoft.com/office/powerpoint/2010/main" val="2194431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89AC-A7EA-7141-5CDA-BD8F03C6DFBF}"/>
              </a:ext>
            </a:extLst>
          </p:cNvPr>
          <p:cNvSpPr>
            <a:spLocks noGrp="1"/>
          </p:cNvSpPr>
          <p:nvPr>
            <p:ph type="title"/>
          </p:nvPr>
        </p:nvSpPr>
        <p:spPr>
          <a:xfrm>
            <a:off x="838200" y="913765"/>
            <a:ext cx="10515600" cy="1325563"/>
          </a:xfrm>
        </p:spPr>
        <p:txBody>
          <a:bodyPr>
            <a:normAutofit/>
          </a:bodyPr>
          <a:lstStyle/>
          <a:p>
            <a:r>
              <a:rPr lang="en-US" sz="4000" b="1" i="1" dirty="0">
                <a:latin typeface="Times New Roman" panose="02020603050405020304" pitchFamily="18" charset="0"/>
                <a:cs typeface="Times New Roman" panose="02020603050405020304" pitchFamily="18" charset="0"/>
              </a:rPr>
              <a:t>Problem Statement</a:t>
            </a:r>
            <a:endParaRPr lang="en-PK" sz="4000" b="1" i="1" dirty="0">
              <a:latin typeface="Times New Roman" panose="02020603050405020304" pitchFamily="18" charset="0"/>
              <a:cs typeface="Times New Roman" panose="02020603050405020304" pitchFamily="18" charset="0"/>
            </a:endParaRPr>
          </a:p>
        </p:txBody>
      </p:sp>
      <p:graphicFrame>
        <p:nvGraphicFramePr>
          <p:cNvPr id="5" name="Content Placeholder 4">
            <a:extLst>
              <a:ext uri="{FF2B5EF4-FFF2-40B4-BE49-F238E27FC236}">
                <a16:creationId xmlns:a16="http://schemas.microsoft.com/office/drawing/2014/main" id="{40CF30F8-E4A9-0025-FC76-5962781FDFB3}"/>
              </a:ext>
            </a:extLst>
          </p:cNvPr>
          <p:cNvGraphicFramePr>
            <a:graphicFrameLocks noGrp="1"/>
          </p:cNvGraphicFramePr>
          <p:nvPr>
            <p:ph idx="1"/>
            <p:extLst>
              <p:ext uri="{D42A27DB-BD31-4B8C-83A1-F6EECF244321}">
                <p14:modId xmlns:p14="http://schemas.microsoft.com/office/powerpoint/2010/main" val="549332350"/>
              </p:ext>
            </p:extLst>
          </p:nvPr>
        </p:nvGraphicFramePr>
        <p:xfrm>
          <a:off x="838200" y="689317"/>
          <a:ext cx="10515600" cy="6006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0972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7042C7B-49A7-EB50-1C2D-74B634B6B90D}"/>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6518"/>
          <a:stretch/>
        </p:blipFill>
        <p:spPr>
          <a:xfrm>
            <a:off x="45325" y="178230"/>
            <a:ext cx="12192000" cy="6206937"/>
          </a:xfrm>
          <a:prstGeom prst="rect">
            <a:avLst/>
          </a:prstGeom>
        </p:spPr>
      </p:pic>
      <p:sp>
        <p:nvSpPr>
          <p:cNvPr id="3" name="Rectangle 2"/>
          <p:cNvSpPr/>
          <p:nvPr/>
        </p:nvSpPr>
        <p:spPr>
          <a:xfrm>
            <a:off x="45325" y="3944984"/>
            <a:ext cx="2279864" cy="71193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lvl="0" algn="ctr"/>
            <a:r>
              <a:rPr lang="en-US" sz="1600" dirty="0">
                <a:latin typeface="Times New Roman" panose="02020603050405020304" pitchFamily="18" charset="0"/>
                <a:cs typeface="Times New Roman" panose="02020603050405020304" pitchFamily="18" charset="0"/>
              </a:rPr>
              <a:t>Government department that releases daily fruits and vegetable price list.</a:t>
            </a:r>
            <a:endParaRPr lang="en-PK" sz="1600" dirty="0">
              <a:latin typeface="Times New Roman" panose="02020603050405020304" pitchFamily="18" charset="0"/>
              <a:cs typeface="Times New Roman" panose="02020603050405020304" pitchFamily="18" charset="0"/>
            </a:endParaRPr>
          </a:p>
        </p:txBody>
      </p:sp>
      <p:sp>
        <p:nvSpPr>
          <p:cNvPr id="18" name="Rectangle 17"/>
          <p:cNvSpPr/>
          <p:nvPr/>
        </p:nvSpPr>
        <p:spPr>
          <a:xfrm>
            <a:off x="2516751" y="6194371"/>
            <a:ext cx="1702552" cy="5460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lvl="0" algn="ctr"/>
            <a:r>
              <a:rPr lang="en-US" sz="1600" dirty="0">
                <a:latin typeface="Times New Roman" panose="02020603050405020304" pitchFamily="18" charset="0"/>
                <a:cs typeface="Times New Roman" panose="02020603050405020304" pitchFamily="18" charset="0"/>
              </a:rPr>
              <a:t>Fruits / Vegetables Price List</a:t>
            </a:r>
            <a:endParaRPr lang="en-PK" sz="1600" dirty="0">
              <a:latin typeface="Times New Roman" panose="02020603050405020304" pitchFamily="18" charset="0"/>
              <a:cs typeface="Times New Roman" panose="02020603050405020304" pitchFamily="18" charset="0"/>
            </a:endParaRPr>
          </a:p>
        </p:txBody>
      </p:sp>
      <p:sp>
        <p:nvSpPr>
          <p:cNvPr id="20" name="Rectangle 19"/>
          <p:cNvSpPr/>
          <p:nvPr/>
        </p:nvSpPr>
        <p:spPr>
          <a:xfrm>
            <a:off x="5844652" y="415952"/>
            <a:ext cx="1356756" cy="5211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lvl="0"/>
            <a:r>
              <a:rPr lang="en-US" sz="1600" dirty="0">
                <a:latin typeface="Times New Roman" panose="02020603050405020304" pitchFamily="18" charset="0"/>
                <a:cs typeface="Times New Roman" panose="02020603050405020304" pitchFamily="18" charset="0"/>
              </a:rPr>
              <a:t>Cloud Storage</a:t>
            </a:r>
            <a:endParaRPr lang="en-PK" sz="1600" dirty="0">
              <a:latin typeface="Times New Roman" panose="02020603050405020304" pitchFamily="18" charset="0"/>
              <a:cs typeface="Times New Roman" panose="02020603050405020304" pitchFamily="18" charset="0"/>
            </a:endParaRPr>
          </a:p>
        </p:txBody>
      </p:sp>
      <p:sp>
        <p:nvSpPr>
          <p:cNvPr id="21" name="Rectangle 20"/>
          <p:cNvSpPr/>
          <p:nvPr/>
        </p:nvSpPr>
        <p:spPr>
          <a:xfrm>
            <a:off x="4816758" y="6306146"/>
            <a:ext cx="751152" cy="4342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lvl="0" algn="ctr"/>
            <a:r>
              <a:rPr lang="en-US" sz="1600" dirty="0">
                <a:latin typeface="Times New Roman" panose="02020603050405020304" pitchFamily="18" charset="0"/>
                <a:cs typeface="Times New Roman" panose="02020603050405020304" pitchFamily="18" charset="0"/>
              </a:rPr>
              <a:t>Seller</a:t>
            </a:r>
            <a:endParaRPr lang="en-PK" sz="1600" dirty="0">
              <a:latin typeface="Times New Roman" panose="02020603050405020304" pitchFamily="18" charset="0"/>
              <a:cs typeface="Times New Roman" panose="02020603050405020304" pitchFamily="18" charset="0"/>
            </a:endParaRPr>
          </a:p>
        </p:txBody>
      </p:sp>
      <p:sp>
        <p:nvSpPr>
          <p:cNvPr id="22" name="Rectangle 21"/>
          <p:cNvSpPr/>
          <p:nvPr/>
        </p:nvSpPr>
        <p:spPr>
          <a:xfrm>
            <a:off x="10206906" y="3944984"/>
            <a:ext cx="1092466" cy="4323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lvl="0" algn="ctr"/>
            <a:r>
              <a:rPr lang="en-US" sz="1600" dirty="0">
                <a:latin typeface="Times New Roman" panose="02020603050405020304" pitchFamily="18" charset="0"/>
                <a:cs typeface="Times New Roman" panose="02020603050405020304" pitchFamily="18" charset="0"/>
              </a:rPr>
              <a:t>Customers</a:t>
            </a:r>
            <a:endParaRPr lang="en-PK" sz="1600" dirty="0">
              <a:latin typeface="Times New Roman" panose="02020603050405020304" pitchFamily="18" charset="0"/>
              <a:cs typeface="Times New Roman" panose="02020603050405020304" pitchFamily="18" charset="0"/>
            </a:endParaRPr>
          </a:p>
        </p:txBody>
      </p:sp>
      <p:sp>
        <p:nvSpPr>
          <p:cNvPr id="7" name="Rounded Rectangle 6"/>
          <p:cNvSpPr/>
          <p:nvPr/>
        </p:nvSpPr>
        <p:spPr>
          <a:xfrm>
            <a:off x="6035040" y="3644537"/>
            <a:ext cx="1384663" cy="47679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latin typeface="Times New Roman" panose="02020603050405020304" pitchFamily="18" charset="0"/>
                <a:cs typeface="Times New Roman" panose="02020603050405020304" pitchFamily="18" charset="0"/>
              </a:rPr>
              <a:t>IntelliCart</a:t>
            </a: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8046719" y="5852160"/>
            <a:ext cx="1371600" cy="4539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Global Position Service</a:t>
            </a:r>
          </a:p>
        </p:txBody>
      </p:sp>
      <p:sp>
        <p:nvSpPr>
          <p:cNvPr id="2" name="Rectangle 1"/>
          <p:cNvSpPr/>
          <p:nvPr/>
        </p:nvSpPr>
        <p:spPr>
          <a:xfrm>
            <a:off x="470682" y="92787"/>
            <a:ext cx="4684413" cy="646331"/>
          </a:xfrm>
          <a:prstGeom prst="rect">
            <a:avLst/>
          </a:prstGeom>
        </p:spPr>
        <p:txBody>
          <a:bodyPr wrap="square">
            <a:spAutoFit/>
          </a:bodyPr>
          <a:lstStyle/>
          <a:p>
            <a:r>
              <a:rPr lang="en-US" sz="3600" b="1" i="1" dirty="0">
                <a:latin typeface="Times New Roman" panose="02020603050405020304" pitchFamily="18" charset="0"/>
                <a:cs typeface="Times New Roman" panose="02020603050405020304" pitchFamily="18" charset="0"/>
              </a:rPr>
              <a:t>Proposed Scenario</a:t>
            </a:r>
            <a:endParaRPr lang="en-US" sz="3600" dirty="0"/>
          </a:p>
        </p:txBody>
      </p:sp>
    </p:spTree>
    <p:extLst>
      <p:ext uri="{BB962C8B-B14F-4D97-AF65-F5344CB8AC3E}">
        <p14:creationId xmlns:p14="http://schemas.microsoft.com/office/powerpoint/2010/main" val="2346382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marL="0" lvl="0" indent="0" algn="l" rtl="0">
              <a:lnSpc>
                <a:spcPct val="90000"/>
              </a:lnSpc>
              <a:spcBef>
                <a:spcPts val="0"/>
              </a:spcBef>
              <a:spcAft>
                <a:spcPts val="0"/>
              </a:spcAft>
              <a:buClr>
                <a:srgbClr val="3F3F3F"/>
              </a:buClr>
              <a:buSzPts val="3600"/>
              <a:buFont typeface="Times New Roman"/>
              <a:buNone/>
            </a:pPr>
            <a:r>
              <a:rPr lang="en-US" sz="3600">
                <a:latin typeface="Times New Roman"/>
                <a:ea typeface="Times New Roman"/>
                <a:cs typeface="Times New Roman"/>
                <a:sym typeface="Times New Roman"/>
              </a:rPr>
              <a:t>FYP-II Deliverables</a:t>
            </a:r>
            <a:endParaRPr lang="en-US" sz="3600" dirty="0">
              <a:latin typeface="Times New Roman"/>
              <a:ea typeface="Times New Roman"/>
              <a:cs typeface="Times New Roman"/>
              <a:sym typeface="Times New Roman"/>
            </a:endParaRP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6</a:t>
            </a:fld>
            <a:endParaRPr/>
          </a:p>
        </p:txBody>
      </p:sp>
      <p:sp>
        <p:nvSpPr>
          <p:cNvPr id="190" name="Google Shape;190;p7"/>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graphicFrame>
        <p:nvGraphicFramePr>
          <p:cNvPr id="194" name="TextBox 1">
            <a:extLst>
              <a:ext uri="{FF2B5EF4-FFF2-40B4-BE49-F238E27FC236}">
                <a16:creationId xmlns:a16="http://schemas.microsoft.com/office/drawing/2014/main" id="{96BF08F7-129E-5769-0D19-A9F10CA6DE2E}"/>
              </a:ext>
            </a:extLst>
          </p:cNvPr>
          <p:cNvGraphicFramePr/>
          <p:nvPr/>
        </p:nvGraphicFramePr>
        <p:xfrm>
          <a:off x="516834" y="1706820"/>
          <a:ext cx="10759440" cy="3970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6"/>
        <p:cNvGrpSpPr/>
        <p:nvPr/>
      </p:nvGrpSpPr>
      <p:grpSpPr>
        <a:xfrm>
          <a:off x="0" y="0"/>
          <a:ext cx="0" cy="0"/>
          <a:chOff x="0" y="0"/>
          <a:chExt cx="0" cy="0"/>
        </a:xfrm>
      </p:grpSpPr>
      <p:sp useBgFill="1">
        <p:nvSpPr>
          <p:cNvPr id="195" name="Rectangle 194">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7" name="Freeform: Shape 196">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2" name="Freeform: Shape 19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Google Shape;187;p7"/>
          <p:cNvSpPr txBox="1">
            <a:spLocks noGrp="1"/>
          </p:cNvSpPr>
          <p:nvPr>
            <p:ph type="title"/>
          </p:nvPr>
        </p:nvSpPr>
        <p:spPr>
          <a:xfrm>
            <a:off x="371094" y="1161288"/>
            <a:ext cx="3438144" cy="1239012"/>
          </a:xfrm>
          <a:prstGeom prst="rect">
            <a:avLst/>
          </a:prstGeom>
        </p:spPr>
        <p:txBody>
          <a:bodyPr spcFirstLastPara="1" vert="horz" lIns="91440" tIns="45720" rIns="91440" bIns="45720" rtlCol="0" anchor="ctr" anchorCtr="0">
            <a:normAutofit/>
          </a:bodyPr>
          <a:lstStyle/>
          <a:p>
            <a:pPr lvl="0">
              <a:spcBef>
                <a:spcPct val="0"/>
              </a:spcBef>
              <a:buSzPts val="3600"/>
            </a:pPr>
            <a:r>
              <a:rPr lang="en-US" sz="2800" b="1" kern="1200">
                <a:solidFill>
                  <a:schemeClr val="tx1"/>
                </a:solidFill>
                <a:latin typeface="+mj-lt"/>
                <a:ea typeface="+mj-ea"/>
                <a:cs typeface="+mj-cs"/>
                <a:sym typeface="Times New Roman"/>
              </a:rPr>
              <a:t>Show details of every dataset </a:t>
            </a:r>
          </a:p>
        </p:txBody>
      </p:sp>
      <p:sp>
        <p:nvSpPr>
          <p:cNvPr id="201" name="Rectangle 200">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3" name="Rectangle 20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Google Shape;188;p7"/>
          <p:cNvSpPr txBox="1">
            <a:spLocks/>
          </p:cNvSpPr>
          <p:nvPr/>
        </p:nvSpPr>
        <p:spPr>
          <a:xfrm>
            <a:off x="11601295" y="4806982"/>
            <a:ext cx="221897" cy="218634"/>
          </a:xfrm>
          <a:prstGeom prst="rect">
            <a:avLst/>
          </a:prstGeom>
          <a:solidFill>
            <a:srgbClr val="F2F2F2">
              <a:alpha val="49803"/>
            </a:srgbClr>
          </a:solidFill>
          <a:ln>
            <a:noFill/>
          </a:ln>
        </p:spPr>
        <p:txBody>
          <a:bodyPr spcFirstLastPara="1" wrap="square" lIns="0" tIns="0" rIns="0" bIns="0" anchor="ctr" anchorCtr="0">
            <a:noAutofit/>
          </a:bodyPr>
          <a:lstStyle/>
          <a:p>
            <a:pPr algn="ctr" defTabSz="539496">
              <a:spcAft>
                <a:spcPts val="600"/>
              </a:spcAft>
            </a:pPr>
            <a:fld id="{00000000-1234-1234-1234-123412341234}" type="slidenum">
              <a:rPr lang="en-US" sz="1062" kern="1200">
                <a:solidFill>
                  <a:schemeClr val="tx1"/>
                </a:solidFill>
                <a:latin typeface="+mn-lt"/>
                <a:ea typeface="+mn-ea"/>
                <a:cs typeface="+mn-cs"/>
              </a:rPr>
              <a:pPr algn="ctr" defTabSz="539496">
                <a:spcAft>
                  <a:spcPts val="600"/>
                </a:spcAft>
              </a:pPr>
              <a:t>7</a:t>
            </a:fld>
            <a:endParaRPr/>
          </a:p>
        </p:txBody>
      </p:sp>
      <p:sp>
        <p:nvSpPr>
          <p:cNvPr id="190" name="Google Shape;190;p7"/>
          <p:cNvSpPr/>
          <p:nvPr/>
        </p:nvSpPr>
        <p:spPr>
          <a:xfrm>
            <a:off x="7772626" y="4806982"/>
            <a:ext cx="938631" cy="218634"/>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 name="TextBox 2">
            <a:extLst>
              <a:ext uri="{FF2B5EF4-FFF2-40B4-BE49-F238E27FC236}">
                <a16:creationId xmlns:a16="http://schemas.microsoft.com/office/drawing/2014/main" id="{9E87A21B-0187-B362-D87B-31BACAB1BE93}"/>
              </a:ext>
            </a:extLst>
          </p:cNvPr>
          <p:cNvSpPr txBox="1"/>
          <p:nvPr/>
        </p:nvSpPr>
        <p:spPr>
          <a:xfrm>
            <a:off x="4901184" y="1932967"/>
            <a:ext cx="6739496" cy="4031873"/>
          </a:xfrm>
          <a:prstGeom prst="rect">
            <a:avLst/>
          </a:prstGeom>
          <a:noFill/>
        </p:spPr>
        <p:txBody>
          <a:bodyPr wrap="square" rtlCol="0">
            <a:spAutoFit/>
          </a:bodyPr>
          <a:lstStyle/>
          <a:p>
            <a:pPr defTabSz="539496">
              <a:spcAft>
                <a:spcPts val="600"/>
              </a:spcAft>
            </a:pPr>
            <a:r>
              <a:rPr lang="en-US" sz="2400" b="1" kern="1200" dirty="0">
                <a:solidFill>
                  <a:schemeClr val="tx1"/>
                </a:solidFill>
                <a:latin typeface="+mn-lt"/>
                <a:ea typeface="+mn-ea"/>
                <a:cs typeface="+mn-cs"/>
              </a:rPr>
              <a:t>We used Dataset from a total of 6 sources:</a:t>
            </a:r>
          </a:p>
          <a:p>
            <a:pPr marL="472059" lvl="1" indent="-202311" defTabSz="539496">
              <a:spcAft>
                <a:spcPts val="600"/>
              </a:spcAft>
              <a:buFont typeface="+mj-lt"/>
              <a:buAutoNum type="arabicPeriod"/>
            </a:pPr>
            <a:r>
              <a:rPr lang="en-US" sz="2400" kern="1200" dirty="0" err="1">
                <a:solidFill>
                  <a:schemeClr val="tx1"/>
                </a:solidFill>
                <a:latin typeface="+mn-lt"/>
                <a:ea typeface="+mn-ea"/>
                <a:cs typeface="+mn-cs"/>
              </a:rPr>
              <a:t>IEEE_DataPort</a:t>
            </a:r>
            <a:r>
              <a:rPr lang="en-US" sz="2400" kern="1200" dirty="0">
                <a:solidFill>
                  <a:schemeClr val="tx1"/>
                </a:solidFill>
                <a:latin typeface="+mn-lt"/>
                <a:ea typeface="+mn-ea"/>
                <a:cs typeface="+mn-cs"/>
              </a:rPr>
              <a:t> – </a:t>
            </a:r>
            <a:r>
              <a:rPr lang="en-US" sz="2400" kern="1200" dirty="0" err="1">
                <a:solidFill>
                  <a:schemeClr val="tx1"/>
                </a:solidFill>
                <a:latin typeface="+mn-lt"/>
                <a:ea typeface="+mn-ea"/>
                <a:cs typeface="+mn-cs"/>
              </a:rPr>
              <a:t>FruitGB</a:t>
            </a:r>
            <a:r>
              <a:rPr lang="en-US" sz="2400" kern="1200" dirty="0">
                <a:solidFill>
                  <a:schemeClr val="tx1"/>
                </a:solidFill>
                <a:latin typeface="+mn-lt"/>
                <a:ea typeface="+mn-ea"/>
                <a:cs typeface="+mn-cs"/>
              </a:rPr>
              <a:t>.</a:t>
            </a:r>
          </a:p>
          <a:p>
            <a:pPr marL="472059" lvl="1" indent="-202311" defTabSz="539496">
              <a:spcAft>
                <a:spcPts val="600"/>
              </a:spcAft>
              <a:buFont typeface="+mj-lt"/>
              <a:buAutoNum type="arabicPeriod"/>
            </a:pPr>
            <a:r>
              <a:rPr lang="en-US" sz="2400" kern="1200" dirty="0">
                <a:solidFill>
                  <a:schemeClr val="tx1"/>
                </a:solidFill>
                <a:latin typeface="+mn-lt"/>
                <a:ea typeface="+mn-ea"/>
                <a:cs typeface="+mn-cs"/>
              </a:rPr>
              <a:t>Kaggle – Fruits and Vegetables.</a:t>
            </a:r>
          </a:p>
          <a:p>
            <a:pPr marL="472059" lvl="1" indent="-202311" defTabSz="539496">
              <a:spcAft>
                <a:spcPts val="600"/>
              </a:spcAft>
              <a:buFont typeface="+mj-lt"/>
              <a:buAutoNum type="arabicPeriod"/>
            </a:pPr>
            <a:r>
              <a:rPr lang="en-US" sz="2400" kern="1200" dirty="0">
                <a:solidFill>
                  <a:schemeClr val="tx1"/>
                </a:solidFill>
                <a:latin typeface="+mn-lt"/>
                <a:ea typeface="+mn-ea"/>
                <a:cs typeface="+mn-cs"/>
              </a:rPr>
              <a:t>Mendeley – </a:t>
            </a:r>
            <a:r>
              <a:rPr lang="en-US" sz="2400" kern="1200" dirty="0" err="1">
                <a:solidFill>
                  <a:schemeClr val="tx1"/>
                </a:solidFill>
                <a:latin typeface="+mn-lt"/>
                <a:ea typeface="+mn-ea"/>
                <a:cs typeface="+mn-cs"/>
              </a:rPr>
              <a:t>FruitNet</a:t>
            </a:r>
            <a:r>
              <a:rPr lang="en-US" sz="2400" kern="1200" dirty="0">
                <a:solidFill>
                  <a:schemeClr val="tx1"/>
                </a:solidFill>
                <a:latin typeface="+mn-lt"/>
                <a:ea typeface="+mn-ea"/>
                <a:cs typeface="+mn-cs"/>
              </a:rPr>
              <a:t>.</a:t>
            </a:r>
          </a:p>
          <a:p>
            <a:pPr marL="472059" lvl="1" indent="-202311" defTabSz="539496">
              <a:spcAft>
                <a:spcPts val="600"/>
              </a:spcAft>
              <a:buFont typeface="+mj-lt"/>
              <a:buAutoNum type="arabicPeriod"/>
            </a:pPr>
            <a:r>
              <a:rPr lang="en-US" sz="2400" kern="1200" dirty="0">
                <a:solidFill>
                  <a:schemeClr val="tx1"/>
                </a:solidFill>
                <a:latin typeface="+mn-lt"/>
                <a:ea typeface="+mn-ea"/>
                <a:cs typeface="+mn-cs"/>
              </a:rPr>
              <a:t>Mendeley- </a:t>
            </a:r>
            <a:r>
              <a:rPr lang="en-US" sz="2400" kern="1200" dirty="0" err="1">
                <a:solidFill>
                  <a:schemeClr val="tx1"/>
                </a:solidFill>
                <a:latin typeface="+mn-lt"/>
                <a:ea typeface="+mn-ea"/>
                <a:cs typeface="+mn-cs"/>
              </a:rPr>
              <a:t>VegNet</a:t>
            </a:r>
            <a:r>
              <a:rPr lang="en-US" sz="2400" kern="1200" dirty="0">
                <a:solidFill>
                  <a:schemeClr val="tx1"/>
                </a:solidFill>
                <a:latin typeface="+mn-lt"/>
                <a:ea typeface="+mn-ea"/>
                <a:cs typeface="+mn-cs"/>
              </a:rPr>
              <a:t>.</a:t>
            </a:r>
          </a:p>
          <a:p>
            <a:pPr marL="472059" lvl="1" indent="-202311" defTabSz="539496">
              <a:spcAft>
                <a:spcPts val="600"/>
              </a:spcAft>
              <a:buFont typeface="+mj-lt"/>
              <a:buAutoNum type="arabicPeriod"/>
            </a:pPr>
            <a:r>
              <a:rPr lang="en-US" sz="2400" kern="1200" dirty="0">
                <a:solidFill>
                  <a:schemeClr val="tx1"/>
                </a:solidFill>
                <a:latin typeface="+mn-lt"/>
                <a:ea typeface="+mn-ea"/>
                <a:cs typeface="+mn-cs"/>
              </a:rPr>
              <a:t>Dataset Camera (Our Own Dataset).</a:t>
            </a:r>
          </a:p>
          <a:p>
            <a:pPr marL="472059" lvl="1" indent="-202311" defTabSz="539496">
              <a:spcAft>
                <a:spcPts val="600"/>
              </a:spcAft>
              <a:buFont typeface="+mj-lt"/>
              <a:buAutoNum type="arabicPeriod"/>
            </a:pPr>
            <a:r>
              <a:rPr lang="en-US" sz="2400" kern="1200" dirty="0">
                <a:solidFill>
                  <a:schemeClr val="tx1"/>
                </a:solidFill>
                <a:latin typeface="+mn-lt"/>
                <a:ea typeface="+mn-ea"/>
                <a:cs typeface="+mn-cs"/>
              </a:rPr>
              <a:t>Mendeley – Fresh and Rotten Fruits.</a:t>
            </a:r>
          </a:p>
          <a:p>
            <a:pPr marL="472059" lvl="1" indent="-202311" defTabSz="539496">
              <a:spcAft>
                <a:spcPts val="600"/>
              </a:spcAft>
              <a:buFont typeface="+mj-lt"/>
              <a:buAutoNum type="arabicPeriod"/>
            </a:pPr>
            <a:endParaRPr lang="en-US" sz="2400" kern="1200" dirty="0">
              <a:solidFill>
                <a:schemeClr val="tx1"/>
              </a:solidFill>
              <a:latin typeface="+mn-lt"/>
              <a:ea typeface="+mn-ea"/>
              <a:cs typeface="+mn-cs"/>
            </a:endParaRPr>
          </a:p>
          <a:p>
            <a:pPr marL="269748" lvl="1" defTabSz="539496">
              <a:spcAft>
                <a:spcPts val="600"/>
              </a:spcAft>
            </a:pPr>
            <a:r>
              <a:rPr lang="en-US" sz="2400" kern="1200" dirty="0">
                <a:solidFill>
                  <a:schemeClr val="tx1"/>
                </a:solidFill>
                <a:latin typeface="+mn-lt"/>
                <a:ea typeface="+mn-ea"/>
                <a:cs typeface="+mn-cs"/>
              </a:rPr>
              <a:t>(Links are provided towards the end of slides)</a:t>
            </a:r>
            <a:endParaRPr lang="en-PK" sz="2400" dirty="0"/>
          </a:p>
        </p:txBody>
      </p:sp>
    </p:spTree>
    <p:extLst>
      <p:ext uri="{BB962C8B-B14F-4D97-AF65-F5344CB8AC3E}">
        <p14:creationId xmlns:p14="http://schemas.microsoft.com/office/powerpoint/2010/main" val="3360110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369E3364-1072-6C07-FB7A-6870F0BD3919}"/>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C3CC1C35-6158-B27C-143C-A708167738C6}"/>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a:latin typeface="Times New Roman"/>
                <a:ea typeface="Times New Roman"/>
                <a:cs typeface="Times New Roman"/>
                <a:sym typeface="Times New Roman"/>
              </a:rPr>
              <a:t>IEEE_DataPort - FruitGB</a:t>
            </a:r>
            <a:endParaRPr lang="en-US" sz="3600" b="1" dirty="0">
              <a:latin typeface="Times New Roman"/>
              <a:ea typeface="Times New Roman"/>
              <a:cs typeface="Times New Roman"/>
              <a:sym typeface="Times New Roman"/>
            </a:endParaRPr>
          </a:p>
        </p:txBody>
      </p:sp>
      <p:sp>
        <p:nvSpPr>
          <p:cNvPr id="188" name="Google Shape;188;p7">
            <a:extLst>
              <a:ext uri="{FF2B5EF4-FFF2-40B4-BE49-F238E27FC236}">
                <a16:creationId xmlns:a16="http://schemas.microsoft.com/office/drawing/2014/main" id="{2A7237A8-9D26-455A-E0CB-247A307C7C3A}"/>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smtClean="0"/>
              <a:t>8</a:t>
            </a:fld>
            <a:endParaRPr lang="en-US"/>
          </a:p>
        </p:txBody>
      </p:sp>
      <p:sp>
        <p:nvSpPr>
          <p:cNvPr id="190" name="Google Shape;190;p7">
            <a:extLst>
              <a:ext uri="{FF2B5EF4-FFF2-40B4-BE49-F238E27FC236}">
                <a16:creationId xmlns:a16="http://schemas.microsoft.com/office/drawing/2014/main" id="{415C64DF-F468-3EBB-8C47-470AC39D5FD6}"/>
              </a:ext>
            </a:extLst>
          </p:cNvPr>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 name="TextBox 2">
            <a:extLst>
              <a:ext uri="{FF2B5EF4-FFF2-40B4-BE49-F238E27FC236}">
                <a16:creationId xmlns:a16="http://schemas.microsoft.com/office/drawing/2014/main" id="{1BAD3298-AEB0-0C81-E4C2-75B0F8671B75}"/>
              </a:ext>
            </a:extLst>
          </p:cNvPr>
          <p:cNvSpPr txBox="1"/>
          <p:nvPr/>
        </p:nvSpPr>
        <p:spPr>
          <a:xfrm>
            <a:off x="516833" y="1556656"/>
            <a:ext cx="11255165" cy="2862322"/>
          </a:xfrm>
          <a:prstGeom prst="rect">
            <a:avLst/>
          </a:prstGeom>
          <a:noFill/>
        </p:spPr>
        <p:txBody>
          <a:bodyPr wrap="square" rtlCol="0">
            <a:spAutoFit/>
          </a:bodyPr>
          <a:lstStyle/>
          <a:p>
            <a:r>
              <a:rPr lang="en-US" sz="2000" dirty="0"/>
              <a:t>This Dataset contained the following classes:</a:t>
            </a:r>
          </a:p>
          <a:p>
            <a:pPr marL="914400" lvl="1" indent="-457200">
              <a:buFont typeface="+mj-lt"/>
              <a:buAutoNum type="arabicPeriod"/>
            </a:pPr>
            <a:r>
              <a:rPr lang="en-US" sz="2000" dirty="0"/>
              <a:t>Healthy Apples</a:t>
            </a:r>
          </a:p>
          <a:p>
            <a:pPr marL="914400" lvl="1" indent="-457200">
              <a:buFont typeface="+mj-lt"/>
              <a:buAutoNum type="arabicPeriod"/>
            </a:pPr>
            <a:r>
              <a:rPr lang="en-US" sz="2000" dirty="0"/>
              <a:t>Rotten Apples</a:t>
            </a:r>
          </a:p>
          <a:p>
            <a:pPr marL="914400" lvl="1" indent="-457200">
              <a:buFont typeface="+mj-lt"/>
              <a:buAutoNum type="arabicPeriod"/>
            </a:pPr>
            <a:r>
              <a:rPr lang="en-US" sz="2000" dirty="0"/>
              <a:t>Healthy Bananas</a:t>
            </a:r>
          </a:p>
          <a:p>
            <a:pPr marL="914400" lvl="1" indent="-457200">
              <a:buFont typeface="+mj-lt"/>
              <a:buAutoNum type="arabicPeriod"/>
            </a:pPr>
            <a:r>
              <a:rPr lang="en-US" sz="2000" dirty="0"/>
              <a:t>Rotten Bananas</a:t>
            </a:r>
          </a:p>
          <a:p>
            <a:pPr marL="914400" lvl="1" indent="-457200">
              <a:buFont typeface="+mj-lt"/>
              <a:buAutoNum type="arabicPeriod"/>
            </a:pPr>
            <a:r>
              <a:rPr lang="en-US" sz="2000" dirty="0"/>
              <a:t>Healthy Oranges</a:t>
            </a:r>
          </a:p>
          <a:p>
            <a:pPr marL="914400" lvl="1" indent="-457200">
              <a:buFont typeface="+mj-lt"/>
              <a:buAutoNum type="arabicPeriod"/>
            </a:pPr>
            <a:r>
              <a:rPr lang="en-US" sz="2000" dirty="0"/>
              <a:t>Rotten Oranges</a:t>
            </a:r>
          </a:p>
          <a:p>
            <a:pPr marL="914400" lvl="1" indent="-457200">
              <a:buFont typeface="+mj-lt"/>
              <a:buAutoNum type="arabicPeriod"/>
            </a:pPr>
            <a:endParaRPr lang="en-US" sz="2000" dirty="0"/>
          </a:p>
          <a:p>
            <a:pPr marL="914400" lvl="1" indent="-457200">
              <a:buFont typeface="+mj-lt"/>
              <a:buAutoNum type="arabicPeriod"/>
            </a:pPr>
            <a:endParaRPr lang="en-PK" sz="2000" dirty="0"/>
          </a:p>
        </p:txBody>
      </p:sp>
      <p:pic>
        <p:nvPicPr>
          <p:cNvPr id="2" name="Picture 1">
            <a:extLst>
              <a:ext uri="{FF2B5EF4-FFF2-40B4-BE49-F238E27FC236}">
                <a16:creationId xmlns:a16="http://schemas.microsoft.com/office/drawing/2014/main" id="{E4FD0FDF-B3BB-F60F-B777-50E5B91E1FE6}"/>
              </a:ext>
            </a:extLst>
          </p:cNvPr>
          <p:cNvPicPr>
            <a:picLocks noChangeAspect="1"/>
          </p:cNvPicPr>
          <p:nvPr/>
        </p:nvPicPr>
        <p:blipFill>
          <a:blip r:embed="rId3"/>
          <a:srcRect/>
          <a:stretch>
            <a:fillRect/>
          </a:stretch>
        </p:blipFill>
        <p:spPr>
          <a:xfrm>
            <a:off x="4069087" y="1981336"/>
            <a:ext cx="8122913" cy="4876664"/>
          </a:xfrm>
          <a:prstGeom prst="rect">
            <a:avLst/>
          </a:prstGeom>
        </p:spPr>
      </p:pic>
    </p:spTree>
    <p:extLst>
      <p:ext uri="{BB962C8B-B14F-4D97-AF65-F5344CB8AC3E}">
        <p14:creationId xmlns:p14="http://schemas.microsoft.com/office/powerpoint/2010/main" val="2408319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D9C89A45-E11B-747D-D050-82EC4F6CD6EA}"/>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5220B25E-3513-91C7-8235-B911E409630A}"/>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a:latin typeface="Times New Roman"/>
                <a:ea typeface="Times New Roman"/>
                <a:cs typeface="Times New Roman"/>
                <a:sym typeface="Times New Roman"/>
              </a:rPr>
              <a:t>Kaggle – Fruits and Vegetables Dataset</a:t>
            </a:r>
            <a:endParaRPr lang="en-US" sz="3600" b="1" dirty="0">
              <a:latin typeface="Times New Roman"/>
              <a:ea typeface="Times New Roman"/>
              <a:cs typeface="Times New Roman"/>
              <a:sym typeface="Times New Roman"/>
            </a:endParaRPr>
          </a:p>
        </p:txBody>
      </p:sp>
      <p:sp>
        <p:nvSpPr>
          <p:cNvPr id="188" name="Google Shape;188;p7">
            <a:extLst>
              <a:ext uri="{FF2B5EF4-FFF2-40B4-BE49-F238E27FC236}">
                <a16:creationId xmlns:a16="http://schemas.microsoft.com/office/drawing/2014/main" id="{22FF1BAD-75C1-2D59-44B2-066A58119876}"/>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smtClean="0"/>
              <a:t>9</a:t>
            </a:fld>
            <a:endParaRPr lang="en-US"/>
          </a:p>
        </p:txBody>
      </p:sp>
      <p:sp>
        <p:nvSpPr>
          <p:cNvPr id="190" name="Google Shape;190;p7">
            <a:extLst>
              <a:ext uri="{FF2B5EF4-FFF2-40B4-BE49-F238E27FC236}">
                <a16:creationId xmlns:a16="http://schemas.microsoft.com/office/drawing/2014/main" id="{06CDA6E2-77BB-63B0-5124-A66DF7DBFF68}"/>
              </a:ext>
            </a:extLst>
          </p:cNvPr>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 name="TextBox 2">
            <a:extLst>
              <a:ext uri="{FF2B5EF4-FFF2-40B4-BE49-F238E27FC236}">
                <a16:creationId xmlns:a16="http://schemas.microsoft.com/office/drawing/2014/main" id="{1221CBA5-82CF-7209-0CD3-FFDB112AF645}"/>
              </a:ext>
            </a:extLst>
          </p:cNvPr>
          <p:cNvSpPr txBox="1"/>
          <p:nvPr/>
        </p:nvSpPr>
        <p:spPr>
          <a:xfrm>
            <a:off x="516833" y="1556656"/>
            <a:ext cx="11255165" cy="4093428"/>
          </a:xfrm>
          <a:prstGeom prst="rect">
            <a:avLst/>
          </a:prstGeom>
          <a:noFill/>
        </p:spPr>
        <p:txBody>
          <a:bodyPr wrap="square" rtlCol="0">
            <a:spAutoFit/>
          </a:bodyPr>
          <a:lstStyle/>
          <a:p>
            <a:r>
              <a:rPr lang="en-US" sz="2000"/>
              <a:t>This Dataset contained the following classes:</a:t>
            </a:r>
          </a:p>
          <a:p>
            <a:pPr marL="914400" lvl="1" indent="-457200">
              <a:buFont typeface="+mj-lt"/>
              <a:buAutoNum type="arabicPeriod"/>
            </a:pPr>
            <a:r>
              <a:rPr lang="en-US" sz="2000"/>
              <a:t>Fresh Apple</a:t>
            </a:r>
          </a:p>
          <a:p>
            <a:pPr marL="914400" lvl="1" indent="-457200">
              <a:buFont typeface="+mj-lt"/>
              <a:buAutoNum type="arabicPeriod"/>
            </a:pPr>
            <a:r>
              <a:rPr lang="en-US" sz="2000"/>
              <a:t>Rotten Apple</a:t>
            </a:r>
          </a:p>
          <a:p>
            <a:pPr marL="914400" lvl="1" indent="-457200">
              <a:buFont typeface="+mj-lt"/>
              <a:buAutoNum type="arabicPeriod"/>
            </a:pPr>
            <a:r>
              <a:rPr lang="en-US" sz="2000"/>
              <a:t>Fresh Bananas</a:t>
            </a:r>
          </a:p>
          <a:p>
            <a:pPr marL="914400" lvl="1" indent="-457200">
              <a:buFont typeface="+mj-lt"/>
              <a:buAutoNum type="arabicPeriod"/>
            </a:pPr>
            <a:r>
              <a:rPr lang="en-US" sz="2000"/>
              <a:t>Rotten Bananas</a:t>
            </a:r>
          </a:p>
          <a:p>
            <a:pPr marL="914400" lvl="1" indent="-457200">
              <a:buFont typeface="+mj-lt"/>
              <a:buAutoNum type="arabicPeriod"/>
            </a:pPr>
            <a:r>
              <a:rPr lang="en-US" sz="2000"/>
              <a:t>Fresh Oranges</a:t>
            </a:r>
          </a:p>
          <a:p>
            <a:pPr marL="914400" lvl="1" indent="-457200">
              <a:buFont typeface="+mj-lt"/>
              <a:buAutoNum type="arabicPeriod"/>
            </a:pPr>
            <a:r>
              <a:rPr lang="en-US" sz="2000"/>
              <a:t>Rotten Oranges</a:t>
            </a:r>
          </a:p>
          <a:p>
            <a:pPr marL="914400" lvl="1" indent="-457200">
              <a:buFont typeface="+mj-lt"/>
              <a:buAutoNum type="arabicPeriod"/>
            </a:pPr>
            <a:r>
              <a:rPr lang="en-US" sz="2000"/>
              <a:t>Fresh Potatoes</a:t>
            </a:r>
          </a:p>
          <a:p>
            <a:pPr marL="914400" lvl="1" indent="-457200">
              <a:buFont typeface="+mj-lt"/>
              <a:buAutoNum type="arabicPeriod"/>
            </a:pPr>
            <a:r>
              <a:rPr lang="en-US" sz="2000"/>
              <a:t>Rotten Potatoes</a:t>
            </a:r>
          </a:p>
          <a:p>
            <a:pPr marL="914400" lvl="1" indent="-457200">
              <a:buFont typeface="+mj-lt"/>
              <a:buAutoNum type="arabicPeriod"/>
            </a:pPr>
            <a:r>
              <a:rPr lang="en-US" sz="2000"/>
              <a:t>Fresh Tomatoes</a:t>
            </a:r>
          </a:p>
          <a:p>
            <a:pPr marL="914400" lvl="1" indent="-457200">
              <a:buFont typeface="+mj-lt"/>
              <a:buAutoNum type="arabicPeriod"/>
            </a:pPr>
            <a:r>
              <a:rPr lang="en-US" sz="2000"/>
              <a:t>Rotten Tomatoes</a:t>
            </a:r>
          </a:p>
          <a:p>
            <a:pPr marL="914400" lvl="1" indent="-457200">
              <a:buFont typeface="+mj-lt"/>
              <a:buAutoNum type="arabicPeriod"/>
            </a:pPr>
            <a:endParaRPr lang="en-US" sz="2000"/>
          </a:p>
          <a:p>
            <a:pPr marL="914400" lvl="1" indent="-457200">
              <a:buFont typeface="+mj-lt"/>
              <a:buAutoNum type="arabicPeriod"/>
            </a:pPr>
            <a:endParaRPr lang="en-PK" sz="2000" dirty="0"/>
          </a:p>
        </p:txBody>
      </p:sp>
      <p:pic>
        <p:nvPicPr>
          <p:cNvPr id="2" name="Picture 1">
            <a:extLst>
              <a:ext uri="{FF2B5EF4-FFF2-40B4-BE49-F238E27FC236}">
                <a16:creationId xmlns:a16="http://schemas.microsoft.com/office/drawing/2014/main" id="{EE8D76B5-0F30-B51C-A9E2-935F325F10D7}"/>
              </a:ext>
            </a:extLst>
          </p:cNvPr>
          <p:cNvPicPr>
            <a:picLocks noChangeAspect="1"/>
          </p:cNvPicPr>
          <p:nvPr/>
        </p:nvPicPr>
        <p:blipFill>
          <a:blip r:embed="rId3"/>
          <a:srcRect/>
          <a:stretch>
            <a:fillRect/>
          </a:stretch>
        </p:blipFill>
        <p:spPr>
          <a:xfrm>
            <a:off x="4710702" y="1864360"/>
            <a:ext cx="7481298" cy="4993640"/>
          </a:xfrm>
          <a:prstGeom prst="rect">
            <a:avLst/>
          </a:prstGeom>
        </p:spPr>
      </p:pic>
    </p:spTree>
    <p:extLst>
      <p:ext uri="{BB962C8B-B14F-4D97-AF65-F5344CB8AC3E}">
        <p14:creationId xmlns:p14="http://schemas.microsoft.com/office/powerpoint/2010/main" val="3632401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07f426b8-261d-4df4-b548-e036d90c48a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BA7E10B01066C4CAD4D6BE93E5A8EB7" ma:contentTypeVersion="7" ma:contentTypeDescription="Create a new document." ma:contentTypeScope="" ma:versionID="499b68f632a7f7aefff7b0cc4ba273a8">
  <xsd:schema xmlns:xsd="http://www.w3.org/2001/XMLSchema" xmlns:xs="http://www.w3.org/2001/XMLSchema" xmlns:p="http://schemas.microsoft.com/office/2006/metadata/properties" xmlns:ns3="07f426b8-261d-4df4-b548-e036d90c48aa" xmlns:ns4="aeb574f0-dd52-4539-8970-a388650cfad2" targetNamespace="http://schemas.microsoft.com/office/2006/metadata/properties" ma:root="true" ma:fieldsID="cabf28c441143cc78570ec075d9370bd" ns3:_="" ns4:_="">
    <xsd:import namespace="07f426b8-261d-4df4-b548-e036d90c48aa"/>
    <xsd:import namespace="aeb574f0-dd52-4539-8970-a388650cfad2"/>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f426b8-261d-4df4-b548-e036d90c48aa"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b574f0-dd52-4539-8970-a388650cfad2"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5E3E95-3ADE-4A31-9630-49FD97BE9388}">
  <ds:schemaRefs>
    <ds:schemaRef ds:uri="http://schemas.microsoft.com/sharepoint/v3/contenttype/forms"/>
  </ds:schemaRefs>
</ds:datastoreItem>
</file>

<file path=customXml/itemProps2.xml><?xml version="1.0" encoding="utf-8"?>
<ds:datastoreItem xmlns:ds="http://schemas.openxmlformats.org/officeDocument/2006/customXml" ds:itemID="{D4D34D22-EA35-4FCB-AAD8-B7F6D63B098A}">
  <ds:schemaRefs>
    <ds:schemaRef ds:uri="http://schemas.openxmlformats.org/package/2006/metadata/core-properties"/>
    <ds:schemaRef ds:uri="http://purl.org/dc/terms/"/>
    <ds:schemaRef ds:uri="http://schemas.microsoft.com/office/2006/documentManagement/types"/>
    <ds:schemaRef ds:uri="http://www.w3.org/XML/1998/namespace"/>
    <ds:schemaRef ds:uri="http://purl.org/dc/dcmitype/"/>
    <ds:schemaRef ds:uri="http://schemas.microsoft.com/office/2006/metadata/properties"/>
    <ds:schemaRef ds:uri="aeb574f0-dd52-4539-8970-a388650cfad2"/>
    <ds:schemaRef ds:uri="http://schemas.microsoft.com/office/infopath/2007/PartnerControls"/>
    <ds:schemaRef ds:uri="07f426b8-261d-4df4-b548-e036d90c48aa"/>
    <ds:schemaRef ds:uri="http://purl.org/dc/elements/1.1/"/>
  </ds:schemaRefs>
</ds:datastoreItem>
</file>

<file path=customXml/itemProps3.xml><?xml version="1.0" encoding="utf-8"?>
<ds:datastoreItem xmlns:ds="http://schemas.openxmlformats.org/officeDocument/2006/customXml" ds:itemID="{01D61E4C-0E07-4005-9DFC-88408A5FE8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f426b8-261d-4df4-b548-e036d90c48aa"/>
    <ds:schemaRef ds:uri="aeb574f0-dd52-4539-8970-a388650cfa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1340</TotalTime>
  <Words>1272</Words>
  <Application>Microsoft Office PowerPoint</Application>
  <PresentationFormat>Widescreen</PresentationFormat>
  <Paragraphs>298</Paragraphs>
  <Slides>39</Slides>
  <Notes>31</Notes>
  <HiddenSlides>0</HiddenSlides>
  <MMClips>9</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Calibri Light</vt:lpstr>
      <vt:lpstr>Corbel</vt:lpstr>
      <vt:lpstr>Courier New</vt:lpstr>
      <vt:lpstr>Garamond</vt:lpstr>
      <vt:lpstr>Times New Roman</vt:lpstr>
      <vt:lpstr>Wingdings</vt:lpstr>
      <vt:lpstr>Office Theme</vt:lpstr>
      <vt:lpstr>PowerPoint Presentation</vt:lpstr>
      <vt:lpstr>PowerPoint Presentation</vt:lpstr>
      <vt:lpstr>Introduction</vt:lpstr>
      <vt:lpstr>Problem Statement</vt:lpstr>
      <vt:lpstr>PowerPoint Presentation</vt:lpstr>
      <vt:lpstr>FYP-II Deliverables</vt:lpstr>
      <vt:lpstr>Show details of every dataset </vt:lpstr>
      <vt:lpstr>IEEE_DataPort - FruitGB</vt:lpstr>
      <vt:lpstr>Kaggle – Fruits and Vegetables Dataset</vt:lpstr>
      <vt:lpstr>Mendeley- FruitNet</vt:lpstr>
      <vt:lpstr>Mendeley- VegNet</vt:lpstr>
      <vt:lpstr>Dataset Camera (Our Own Dataset)</vt:lpstr>
      <vt:lpstr>Mendeley – Fresh and Rotten Fruits</vt:lpstr>
      <vt:lpstr>Clearly show performance of each models on each dataset</vt:lpstr>
      <vt:lpstr>MobileNet</vt:lpstr>
      <vt:lpstr>MobileNet Accuracy and Loss</vt:lpstr>
      <vt:lpstr>Why we chose MobileNet? (Best Accuracy)</vt:lpstr>
      <vt:lpstr>Application Design</vt:lpstr>
      <vt:lpstr>Vendor Side</vt:lpstr>
      <vt:lpstr>Vendor Side (Contd.)</vt:lpstr>
      <vt:lpstr>Vendor Side (Contd.)</vt:lpstr>
      <vt:lpstr>Vendor Side (Contd.)</vt:lpstr>
      <vt:lpstr>Vendor Side (Contd.)</vt:lpstr>
      <vt:lpstr>Vendor Side (Contd.)</vt:lpstr>
      <vt:lpstr>Vendor Side (Contd.)</vt:lpstr>
      <vt:lpstr>Customer Side</vt:lpstr>
      <vt:lpstr>Customer Side (Contd.)</vt:lpstr>
      <vt:lpstr>Customer Side (Contd.)</vt:lpstr>
      <vt:lpstr>Customer Side (Contd.)</vt:lpstr>
      <vt:lpstr>Customer Side (Contd.)</vt:lpstr>
      <vt:lpstr>Integration of MobileNet</vt:lpstr>
      <vt:lpstr>Integration of MobileNet (Contd.)</vt:lpstr>
      <vt:lpstr>Integration of MobileNet (Contd.) Demo Results and Videos</vt:lpstr>
      <vt:lpstr>Integration of MobileNet (Contd.) Demo Results and Videos</vt:lpstr>
      <vt:lpstr>References</vt:lpstr>
      <vt:lpstr>Implementation of YOLO for improved real-time object detection (Contd.) Demo Videos</vt:lpstr>
      <vt:lpstr>Implementation of YOLO for improved real-time object detection (Contd.) Demo Videos</vt:lpstr>
      <vt:lpstr>Implementation of YOLO for improved real-time object detection (Contd.) Demo Videos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Jodat</dc:creator>
  <cp:lastModifiedBy>Abdul Ahad Shaikh</cp:lastModifiedBy>
  <cp:revision>213</cp:revision>
  <dcterms:created xsi:type="dcterms:W3CDTF">2023-09-20T20:34:20Z</dcterms:created>
  <dcterms:modified xsi:type="dcterms:W3CDTF">2024-02-28T19:04:53Z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0x010100EBA7E10B01066C4CAD4D6BE93E5A8EB7</vt:lpwstr>
  </property>
  <property fmtid="{D5CDD505-2E9C-101B-9397-08002B2CF9AE}" pid="3" name="MSIP_Label_defa4170-0d19-0005-0004-bc88714345d2_Enabled">
    <vt:lpwstr>true</vt:lpwstr>
  </property>
  <property fmtid="{D5CDD505-2E9C-101B-9397-08002B2CF9AE}" pid="4" name="MSIP_Label_defa4170-0d19-0005-0004-bc88714345d2_SetDate">
    <vt:lpwstr>2023-12-26T11:40:59Z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6f2a8250-b979-4d2b-845e-82a483577045</vt:lpwstr>
  </property>
  <property fmtid="{D5CDD505-2E9C-101B-9397-08002B2CF9AE}" pid="8" name="MSIP_Label_defa4170-0d19-0005-0004-bc88714345d2_ActionId">
    <vt:lpwstr>f250446c-c167-4d4e-90cc-23ade9008886</vt:lpwstr>
  </property>
  <property fmtid="{D5CDD505-2E9C-101B-9397-08002B2CF9AE}" pid="9" name="MSIP_Label_defa4170-0d19-0005-0004-bc88714345d2_ContentBits">
    <vt:lpwstr>0</vt:lpwstr>
  </property>
</Properties>
</file>